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12192000"/>
  <p:embeddedFontLst>
    <p:embeddedFont>
      <p:font typeface="Nunito"/>
      <p:regular r:id="rId17"/>
      <p:bold r:id="rId18"/>
      <p:italic r:id="rId19"/>
      <p:boldItalic r:id="rId20"/>
    </p:embeddedFont>
    <p:embeddedFont>
      <p:font typeface="Nunito Black"/>
      <p:bold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jmtSt0F0MIw36AtwBsHUBFjXeX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Nunito-boldItalic.fntdata"/><Relationship Id="rId11" Type="http://schemas.openxmlformats.org/officeDocument/2006/relationships/slide" Target="slides/slide7.xml"/><Relationship Id="rId22" Type="http://schemas.openxmlformats.org/officeDocument/2006/relationships/font" Target="fonts/NunitoBlack-boldItalic.fntdata"/><Relationship Id="rId10" Type="http://schemas.openxmlformats.org/officeDocument/2006/relationships/slide" Target="slides/slide6.xml"/><Relationship Id="rId21" Type="http://schemas.openxmlformats.org/officeDocument/2006/relationships/font" Target="fonts/NunitoBlack-bold.fntdata"/><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Nunito-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Nunito-italic.fntdata"/><Relationship Id="rId6" Type="http://schemas.openxmlformats.org/officeDocument/2006/relationships/slide" Target="slides/slide2.xml"/><Relationship Id="rId18" Type="http://schemas.openxmlformats.org/officeDocument/2006/relationships/font" Target="fonts/Nunito-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Say who you are and how long this will take. Ninety seconds, tops.</a:t>
            </a:r>
            <a:br>
              <a:rPr lang="en-US"/>
            </a:br>
            <a:br>
              <a:rPr lang="en-US"/>
            </a:br>
            <a:r>
              <a:rPr lang="en-US"/>
              <a:t>"I'm going to be in your building this year, in and out of your rooms, and most of you have no idea what I actually do. That's my fault, not yours. Ten minutes, and then I'll get out of your way."</a:t>
            </a:r>
            <a:br>
              <a:rPr lang="en-US"/>
            </a:br>
            <a:br>
              <a:rPr lang="en-US"/>
            </a:br>
            <a:r>
              <a:rPr lang="en-US"/>
              <a:t>Set the promise: by the end they'll know (1) who to call, (2) what an FIE is, (3) what to do when a parent asks about testing, and (4) why your deadlines are real.</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slide that prevents the September conversation where a parent brings a private evaluation and everyone assumes the answer is settled.</a:t>
            </a:r>
            <a:br>
              <a:rPr lang="en-US"/>
            </a:br>
            <a:br>
              <a:rPr lang="en-US"/>
            </a:br>
            <a:r>
              <a:rPr lang="en-US"/>
              <a:t>Be careful with tone. Nobody is dismissing the outside doctor. We consider the report seriously, it goes in the file, and it often shortens our work. It just doesn't determine eligibility, because eligibility is an educational determination and the doctor wasn't asked an educational question.</a:t>
            </a:r>
            <a:br>
              <a:rPr lang="en-US"/>
            </a:br>
            <a:br>
              <a:rPr lang="en-US"/>
            </a:br>
            <a:r>
              <a:rPr lang="en-US"/>
              <a:t>The reverse direction matters just as much for teachers: don't wait for a family to be able to afford a private evaluation before referring. The school evaluation is free and it is the one that counts here.</a:t>
            </a:r>
            <a:endParaRPr/>
          </a:p>
        </p:txBody>
      </p:sp>
      <p:sp>
        <p:nvSpPr>
          <p:cNvPr id="227" name="Google Shape;22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Hold up a real report if you have one — de-identified, or just let them see the thickness. The physical object makes the point faster than the slide does.</a:t>
            </a:r>
            <a:br>
              <a:rPr lang="en-US"/>
            </a:br>
            <a:br>
              <a:rPr lang="en-US"/>
            </a:br>
            <a:r>
              <a:rPr lang="en-US"/>
              <a:t>The impact statement is the row to sell. It's written for the teacher and the parent on purpose, in plain classroom language, and it answers: what does this look like in my room and what helps.</a:t>
            </a:r>
            <a:br>
              <a:rPr lang="en-US"/>
            </a:br>
            <a:br>
              <a:rPr lang="en-US"/>
            </a:br>
            <a:r>
              <a:rPr lang="en-US"/>
              <a:t>Tell them where to find these reports in your student information system, and who to ask for access. A teacher who can't find the report will not read the report.</a:t>
            </a:r>
            <a:br>
              <a:rPr lang="en-US"/>
            </a:br>
            <a:br>
              <a:rPr lang="en-US"/>
            </a:br>
            <a:r>
              <a:rPr lang="en-US"/>
              <a:t>The closing line is an invitation — mean it. An accommodation a teacher doesn't understand is an accommodation that doesn't get implemented, and that's an implementation problem that lands on all of us.</a:t>
            </a:r>
            <a:endParaRPr/>
          </a:p>
        </p:txBody>
      </p:sp>
      <p:sp>
        <p:nvSpPr>
          <p:cNvPr id="245" name="Google Shape;2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Fill in your own contact information before you present, and say it out loud even though it's on the screen.</a:t>
            </a:r>
            <a:br>
              <a:rPr lang="en-US"/>
            </a:br>
            <a:br>
              <a:rPr lang="en-US"/>
            </a:br>
            <a:r>
              <a:rPr lang="en-US"/>
              <a:t>Close on the third ask. It's the one that changes the relationship — you're telling a room of teachers that their observation can correct your report, and that's true.</a:t>
            </a:r>
            <a:br>
              <a:rPr lang="en-US"/>
            </a:br>
            <a:br>
              <a:rPr lang="en-US"/>
            </a:br>
            <a:r>
              <a:rPr lang="en-US"/>
              <a:t>If you have time for questions, take two and offer to stay after. If you don't, tell them you'll be in the building and where.</a:t>
            </a:r>
            <a:br>
              <a:rPr lang="en-US"/>
            </a:br>
            <a:br>
              <a:rPr lang="en-US"/>
            </a:br>
            <a:r>
              <a:rPr lang="en-US"/>
              <a:t>Optional next step to announce: a five-minute follow-up at a future faculty meeting on reading the impact statement, or a grade-level consult block during your planning period.</a:t>
            </a:r>
            <a:endParaRPr/>
          </a:p>
        </p:txBody>
      </p:sp>
      <p:sp>
        <p:nvSpPr>
          <p:cNvPr id="271" name="Google Shape;27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point of this slide is not the credential trivia — it's that both of us answer the same question and both of us write the same report.</a:t>
            </a:r>
            <a:br>
              <a:rPr lang="en-US"/>
            </a:br>
            <a:br>
              <a:rPr lang="en-US"/>
            </a:br>
            <a:r>
              <a:rPr lang="en-US"/>
              <a:t>Name yourself out loud: "I'm the diagnostician" or "I'm the school psychologist," and say who the other one is on this campus if there is one.</a:t>
            </a:r>
            <a:br>
              <a:rPr lang="en-US"/>
            </a:br>
            <a:br>
              <a:rPr lang="en-US"/>
            </a:br>
            <a:r>
              <a:rPr lang="en-US"/>
              <a:t>If someone asks which is better: neither. Different training paths into the same job. Districts staff it differently, and in a lot of Texas districts the diagnostician carries the learning referrals and the school psychologist carries emotional and behavioral ones — but that's a staffing pattern, not a rule.</a:t>
            </a:r>
            <a:br>
              <a:rPr lang="en-US"/>
            </a:br>
            <a:br>
              <a:rPr lang="en-US"/>
            </a:br>
            <a:r>
              <a:rPr lang="en-US"/>
              <a:t>The LSSP note is worth ten seconds. Veteran staff will still say LSSP for years.</a:t>
            </a:r>
            <a:endParaRPr/>
          </a:p>
        </p:txBody>
      </p:sp>
      <p:sp>
        <p:nvSpPr>
          <p:cNvPr id="35" name="Google Shape;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exists because of the phone calls. People call the diagnostician for counseling crises and call the counselor for evaluation questions, and everyone loses a day.</a:t>
            </a:r>
            <a:br>
              <a:rPr lang="en-US"/>
            </a:br>
            <a:br>
              <a:rPr lang="en-US"/>
            </a:br>
            <a:r>
              <a:rPr lang="en-US"/>
              <a:t>Land the bottom line hard. A non-qualifying evaluation is not a wasted evaluation — it tells you the problem is instructional, or environmental, or attendance, and those have faster fixes than special education does.</a:t>
            </a:r>
            <a:br>
              <a:rPr lang="en-US"/>
            </a:br>
            <a:br>
              <a:rPr lang="en-US"/>
            </a:br>
            <a:r>
              <a:rPr lang="en-US"/>
              <a:t>If your campus has a running joke about "getting a kid tested," name it kindly here. The reframe you want in the room: we're answering a question, not processing a request.</a:t>
            </a:r>
            <a:endParaRPr/>
          </a:p>
        </p:txBody>
      </p:sp>
      <p:sp>
        <p:nvSpPr>
          <p:cNvPr id="56" name="Google Shape;5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Spend the most time on FULL. It's the one that surprises teachers.</a:t>
            </a:r>
            <a:br>
              <a:rPr lang="en-US"/>
            </a:br>
            <a:br>
              <a:rPr lang="en-US"/>
            </a:br>
            <a:r>
              <a:rPr lang="en-US"/>
              <a:t>Teachers often think an evaluation answers the specific question they asked — "does she have dyslexia?" It's broader than that by law. We assess every area of suspected disability, which is why the report is long and why it takes 45 days.</a:t>
            </a:r>
            <a:br>
              <a:rPr lang="en-US"/>
            </a:br>
            <a:br>
              <a:rPr lang="en-US"/>
            </a:br>
            <a:r>
              <a:rPr lang="en-US"/>
              <a:t>On INDIVIDUAL: this is why you can't compare two students' evaluations and conclude somebody got shortchanged.</a:t>
            </a:r>
            <a:br>
              <a:rPr lang="en-US"/>
            </a:br>
            <a:br>
              <a:rPr lang="en-US"/>
            </a:br>
            <a:r>
              <a:rPr lang="en-US"/>
              <a:t>On EVALUATION: this is the one that protects you. Your classroom data is a real data source, weighted alongside the testing — no test overrules what you see every day.</a:t>
            </a:r>
            <a:endParaRPr/>
          </a:p>
        </p:txBody>
      </p:sp>
      <p:sp>
        <p:nvSpPr>
          <p:cNvPr id="72" name="Google Shape;7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most useful slide in the deck for a general education audience. If they remember one thing, make it this.</a:t>
            </a:r>
            <a:br>
              <a:rPr lang="en-US"/>
            </a:br>
            <a:br>
              <a:rPr lang="en-US"/>
            </a:br>
            <a:r>
              <a:rPr lang="en-US"/>
              <a:t>Part two is where most "but he's clearly struggling" conversations actually live. A student can have a real, documented disability and still not need specially designed instruction — that student often belongs in a 504.</a:t>
            </a:r>
            <a:br>
              <a:rPr lang="en-US"/>
            </a:br>
            <a:br>
              <a:rPr lang="en-US"/>
            </a:br>
            <a:r>
              <a:rPr lang="en-US"/>
              <a:t>Expect pushback: "So we did all that testing for nothing?" Answer: we now know the barrier isn't a disability, which means the fix is something we control in the building — instruction, attendance, intervention intensity, language support. That's not nothing. That's faster.</a:t>
            </a:r>
            <a:br>
              <a:rPr lang="en-US"/>
            </a:br>
            <a:br>
              <a:rPr lang="en-US"/>
            </a:br>
            <a:r>
              <a:rPr lang="en-US"/>
              <a:t>Say plainly that the ARD committee makes this call, not the evaluator alone — and that the teacher on that committee is a required member with a real vote in the discussion.</a:t>
            </a:r>
            <a:endParaRPr/>
          </a:p>
        </p:txBody>
      </p:sp>
      <p:sp>
        <p:nvSpPr>
          <p:cNvPr id="87" name="Google Shape;8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Move fast here — this is an orientation slide, not a curriculum. Ten seconds per tile at most; point at the two that matter for your campus's referral patterns.</a:t>
            </a:r>
            <a:br>
              <a:rPr lang="en-US"/>
            </a:br>
            <a:br>
              <a:rPr lang="en-US"/>
            </a:br>
            <a:r>
              <a:rPr lang="en-US"/>
              <a:t>The line that lands: "the reason it takes 45 days is that this is eight investigations, not one test."</a:t>
            </a:r>
            <a:br>
              <a:rPr lang="en-US"/>
            </a:br>
            <a:br>
              <a:rPr lang="en-US"/>
            </a:br>
            <a:r>
              <a:rPr lang="en-US"/>
              <a:t>If a teacher asks why you assessed something they didn't ask about, this slide is your answer. Suspected disability drives the areas — and suspicion can come from the data, not just the referral.</a:t>
            </a:r>
            <a:endParaRPr/>
          </a:p>
        </p:txBody>
      </p:sp>
      <p:sp>
        <p:nvSpPr>
          <p:cNvPr id="111" name="Google Shape;11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both quotes out loud. The contrast does the teaching — don't over-explain it.</a:t>
            </a:r>
            <a:br>
              <a:rPr lang="en-US"/>
            </a:br>
            <a:br>
              <a:rPr lang="en-US"/>
            </a:br>
            <a:r>
              <a:rPr lang="en-US"/>
              <a:t>Be generous here. The first quote isn't laziness; it's what you write at 4:40 on a Thursday with twenty-two other things due. The fix is a format, not more effort: number, comparison, what you tried, how long.</a:t>
            </a:r>
            <a:br>
              <a:rPr lang="en-US"/>
            </a:br>
            <a:br>
              <a:rPr lang="en-US"/>
            </a:br>
            <a:r>
              <a:rPr lang="en-US"/>
              <a:t>Tell them exactly how you want it delivered on this campus — form, email, shared folder — and say it twice.</a:t>
            </a:r>
            <a:br>
              <a:rPr lang="en-US"/>
            </a:br>
            <a:br>
              <a:rPr lang="en-US"/>
            </a:br>
            <a:r>
              <a:rPr lang="en-US"/>
              <a:t>Worth adding: teacher input carries real legal weight. When a report and a classroom disagree, that disagreement belongs in the report.</a:t>
            </a:r>
            <a:endParaRPr/>
          </a:p>
        </p:txBody>
      </p:sp>
      <p:sp>
        <p:nvSpPr>
          <p:cNvPr id="153" name="Google Shape;1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slide that buys you cooperation for the rest of the year. Say the sentence directly: when I ask for your input by Friday, I'm usually somewhere around day 25 of 45, and I can't move the end date.</a:t>
            </a:r>
            <a:br>
              <a:rPr lang="en-US"/>
            </a:br>
            <a:br>
              <a:rPr lang="en-US"/>
            </a:br>
            <a:r>
              <a:rPr lang="en-US"/>
              <a:t>Note that a verbal request from a parent does not start the 15-day clock — but Child Find obligations don't wait for a form, so a verbal request still has to go somewhere the same day.</a:t>
            </a:r>
            <a:br>
              <a:rPr lang="en-US"/>
            </a:br>
            <a:br>
              <a:rPr lang="en-US"/>
            </a:br>
            <a:r>
              <a:rPr lang="en-US"/>
              <a:t>If your campus has a chronic bottleneck — teacher forms, vision and hearing screenings, attendance data — name it here, without naming people. This is the moment they'll agree to fix it.</a:t>
            </a:r>
            <a:br>
              <a:rPr lang="en-US"/>
            </a:br>
            <a:br>
              <a:rPr lang="en-US"/>
            </a:br>
            <a:r>
              <a:rPr lang="en-US"/>
              <a:t>Don't get pulled into end-of-year exception rules. If someone asks, say "there's a June 30 rule for late-spring consents, come see me" and move on.</a:t>
            </a:r>
            <a:endParaRPr/>
          </a:p>
        </p:txBody>
      </p:sp>
      <p:sp>
        <p:nvSpPr>
          <p:cNvPr id="172" name="Google Shape;17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Slow down on number three. Both halves of it get campuses in trouble, and the second half is the one that shows up in complaints.</a:t>
            </a:r>
            <a:br>
              <a:rPr lang="en-US"/>
            </a:br>
            <a:br>
              <a:rPr lang="en-US"/>
            </a:br>
            <a:r>
              <a:rPr lang="en-US"/>
              <a:t>Give them the exact words for the hallway: "I'm going to make sure that request gets to the right person today, and someone will contact you about next steps." That's a promise you can always keep.</a:t>
            </a:r>
            <a:br>
              <a:rPr lang="en-US"/>
            </a:br>
            <a:br>
              <a:rPr lang="en-US"/>
            </a:br>
            <a:r>
              <a:rPr lang="en-US"/>
              <a:t>Say who "your evaluation contact" is on this campus by name, and put the email on the board. This is the single most actionable thing in the whole session.</a:t>
            </a:r>
            <a:br>
              <a:rPr lang="en-US"/>
            </a:br>
            <a:br>
              <a:rPr lang="en-US"/>
            </a:br>
            <a:r>
              <a:rPr lang="en-US"/>
              <a:t>If someone pushes on the bottom box — and someone will — the honest version is: intervention data makes evaluations better and sometimes makes them unnecessary. It just can't be the reason a request sits.</a:t>
            </a:r>
            <a:endParaRPr/>
          </a:p>
        </p:txBody>
      </p:sp>
      <p:sp>
        <p:nvSpPr>
          <p:cNvPr id="197" name="Google Shape;19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3A2F"/>
        </a:solidFill>
      </p:bgPr>
    </p:bg>
    <p:spTree>
      <p:nvGrpSpPr>
        <p:cNvPr id="15" name="Shape 15"/>
        <p:cNvGrpSpPr/>
        <p:nvPr/>
      </p:nvGrpSpPr>
      <p:grpSpPr>
        <a:xfrm>
          <a:off x="0" y="0"/>
          <a:ext cx="0" cy="0"/>
          <a:chOff x="0" y="0"/>
          <a:chExt cx="0" cy="0"/>
        </a:xfrm>
      </p:grpSpPr>
      <p:sp>
        <p:nvSpPr>
          <p:cNvPr id="16" name="Google Shape;16;p1"/>
          <p:cNvSpPr/>
          <p:nvPr/>
        </p:nvSpPr>
        <p:spPr>
          <a:xfrm>
            <a:off x="566928" y="777240"/>
            <a:ext cx="11057839"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50"/>
              <a:buFont typeface="Nunito Black"/>
              <a:buNone/>
            </a:pPr>
            <a:r>
              <a:rPr b="0" i="0" lang="en-US" sz="1150" u="none" cap="none" strike="noStrike">
                <a:solidFill>
                  <a:srgbClr val="1CC4A3"/>
                </a:solidFill>
                <a:latin typeface="Nunito Black"/>
                <a:ea typeface="Nunito Black"/>
                <a:cs typeface="Nunito Black"/>
                <a:sym typeface="Nunito Black"/>
              </a:rPr>
              <a:t>TAKE IT TO YOUR CAMPUS  ·  READY-TO-PRESENT FACULTY TRAINING</a:t>
            </a:r>
            <a:endParaRPr b="0" i="0" sz="1150" u="none" cap="none" strike="noStrike">
              <a:solidFill>
                <a:schemeClr val="dk1"/>
              </a:solidFill>
              <a:latin typeface="Calibri"/>
              <a:ea typeface="Calibri"/>
              <a:cs typeface="Calibri"/>
              <a:sym typeface="Calibri"/>
            </a:endParaRPr>
          </a:p>
        </p:txBody>
      </p:sp>
      <p:sp>
        <p:nvSpPr>
          <p:cNvPr id="17" name="Google Shape;17;p1"/>
          <p:cNvSpPr/>
          <p:nvPr/>
        </p:nvSpPr>
        <p:spPr>
          <a:xfrm>
            <a:off x="566928" y="1234440"/>
            <a:ext cx="11057839"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5000"/>
              <a:buFont typeface="Nunito Black"/>
              <a:buNone/>
            </a:pPr>
            <a:r>
              <a:rPr b="0" i="0" lang="en-US" sz="6500" u="none" cap="none" strike="noStrike">
                <a:solidFill>
                  <a:srgbClr val="FFFFFF"/>
                </a:solidFill>
                <a:latin typeface="Nunito Black"/>
                <a:ea typeface="Nunito Black"/>
                <a:cs typeface="Nunito Black"/>
                <a:sym typeface="Nunito Black"/>
              </a:rPr>
              <a:t>Who's that person</a:t>
            </a:r>
            <a:endParaRPr b="0" i="0" sz="6500" u="none" cap="none" strike="noStrike">
              <a:solidFill>
                <a:schemeClr val="dk1"/>
              </a:solidFill>
              <a:latin typeface="Calibri"/>
              <a:ea typeface="Calibri"/>
              <a:cs typeface="Calibri"/>
              <a:sym typeface="Calibri"/>
            </a:endParaRPr>
          </a:p>
        </p:txBody>
      </p:sp>
      <p:sp>
        <p:nvSpPr>
          <p:cNvPr id="18" name="Google Shape;18;p1"/>
          <p:cNvSpPr/>
          <p:nvPr/>
        </p:nvSpPr>
        <p:spPr>
          <a:xfrm>
            <a:off x="566928" y="2041936"/>
            <a:ext cx="110577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5000"/>
              <a:buFont typeface="Nunito Black"/>
              <a:buNone/>
            </a:pPr>
            <a:r>
              <a:rPr b="0" i="0" lang="en-US" sz="6500" u="none" cap="none" strike="noStrike">
                <a:solidFill>
                  <a:srgbClr val="4EF7D6"/>
                </a:solidFill>
                <a:latin typeface="Nunito Black"/>
                <a:ea typeface="Nunito Black"/>
                <a:cs typeface="Nunito Black"/>
                <a:sym typeface="Nunito Black"/>
              </a:rPr>
              <a:t>in the back of your room?</a:t>
            </a:r>
            <a:endParaRPr b="0" i="0" sz="6500" u="none" cap="none" strike="noStrike">
              <a:solidFill>
                <a:srgbClr val="4EF7D6"/>
              </a:solidFill>
              <a:latin typeface="Calibri"/>
              <a:ea typeface="Calibri"/>
              <a:cs typeface="Calibri"/>
              <a:sym typeface="Calibri"/>
            </a:endParaRPr>
          </a:p>
        </p:txBody>
      </p:sp>
      <p:sp>
        <p:nvSpPr>
          <p:cNvPr id="19" name="Google Shape;19;p1"/>
          <p:cNvSpPr/>
          <p:nvPr/>
        </p:nvSpPr>
        <p:spPr>
          <a:xfrm>
            <a:off x="566924" y="3063250"/>
            <a:ext cx="10106700" cy="82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D8CFC0"/>
              </a:buClr>
              <a:buSzPts val="1700"/>
              <a:buFont typeface="Nunito"/>
              <a:buNone/>
            </a:pPr>
            <a:r>
              <a:rPr b="0" i="0" lang="en-US" sz="2500" u="none" cap="none" strike="noStrike">
                <a:solidFill>
                  <a:srgbClr val="D8CFC0"/>
                </a:solidFill>
                <a:latin typeface="Nunito"/>
                <a:ea typeface="Nunito"/>
                <a:cs typeface="Nunito"/>
                <a:sym typeface="Nunito"/>
              </a:rPr>
              <a:t>Your evaluation staff, the FIE, and the parts of both that actually change what happens in your classroom Monday.</a:t>
            </a:r>
            <a:endParaRPr b="0" i="0" sz="2500" u="none" cap="none" strike="noStrike">
              <a:solidFill>
                <a:schemeClr val="dk1"/>
              </a:solidFill>
              <a:latin typeface="Calibri"/>
              <a:ea typeface="Calibri"/>
              <a:cs typeface="Calibri"/>
              <a:sym typeface="Calibri"/>
            </a:endParaRPr>
          </a:p>
        </p:txBody>
      </p:sp>
      <p:sp>
        <p:nvSpPr>
          <p:cNvPr id="20" name="Google Shape;20;p1"/>
          <p:cNvSpPr/>
          <p:nvPr/>
        </p:nvSpPr>
        <p:spPr>
          <a:xfrm>
            <a:off x="566925" y="4268838"/>
            <a:ext cx="2145300" cy="407100"/>
          </a:xfrm>
          <a:prstGeom prst="roundRect">
            <a:avLst>
              <a:gd fmla="val 47619" name="adj"/>
            </a:avLst>
          </a:prstGeom>
          <a:solidFill>
            <a:srgbClr val="1C6A55"/>
          </a:solidFill>
          <a:ln cap="flat" cmpd="sng" w="18575">
            <a:solidFill>
              <a:srgbClr val="1CC4A3"/>
            </a:solidFill>
            <a:prstDash val="solid"/>
            <a:round/>
            <a:headEnd len="sm" w="sm" type="none"/>
            <a:tailEnd len="sm" w="sm" type="none"/>
          </a:ln>
        </p:spPr>
        <p:txBody>
          <a:bodyPr anchorCtr="0" anchor="ctr" bIns="133650" lIns="133650" spcFirstLastPara="1" rIns="133650" wrap="square" tIns="133650">
            <a:noAutofit/>
          </a:bodyPr>
          <a:lstStyle/>
          <a:p>
            <a:pPr indent="0" lvl="0" marL="0" rtl="0" algn="l">
              <a:spcBef>
                <a:spcPts val="0"/>
              </a:spcBef>
              <a:spcAft>
                <a:spcPts val="0"/>
              </a:spcAft>
              <a:buNone/>
            </a:pPr>
            <a:r>
              <a:t/>
            </a:r>
            <a:endParaRPr b="1"/>
          </a:p>
        </p:txBody>
      </p:sp>
      <p:sp>
        <p:nvSpPr>
          <p:cNvPr id="21" name="Google Shape;21;p1"/>
          <p:cNvSpPr/>
          <p:nvPr/>
        </p:nvSpPr>
        <p:spPr>
          <a:xfrm>
            <a:off x="536678" y="4265506"/>
            <a:ext cx="2145300" cy="40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81"/>
              <a:buFont typeface="Nunito"/>
              <a:buNone/>
            </a:pPr>
            <a:r>
              <a:rPr b="1" i="0" lang="en-US" sz="1681" u="none" cap="none" strike="noStrike">
                <a:solidFill>
                  <a:srgbClr val="FFFFFF"/>
                </a:solidFill>
                <a:latin typeface="Nunito"/>
                <a:ea typeface="Nunito"/>
                <a:cs typeface="Nunito"/>
                <a:sym typeface="Nunito"/>
              </a:rPr>
              <a:t>10–15 minutes</a:t>
            </a:r>
            <a:endParaRPr b="1" i="0" sz="1681" u="none" cap="none" strike="noStrike">
              <a:solidFill>
                <a:schemeClr val="dk1"/>
              </a:solidFill>
              <a:latin typeface="Calibri"/>
              <a:ea typeface="Calibri"/>
              <a:cs typeface="Calibri"/>
              <a:sym typeface="Calibri"/>
            </a:endParaRPr>
          </a:p>
        </p:txBody>
      </p:sp>
      <p:sp>
        <p:nvSpPr>
          <p:cNvPr id="22" name="Google Shape;22;p1"/>
          <p:cNvSpPr/>
          <p:nvPr/>
        </p:nvSpPr>
        <p:spPr>
          <a:xfrm>
            <a:off x="2952976" y="4268838"/>
            <a:ext cx="2145300" cy="407100"/>
          </a:xfrm>
          <a:prstGeom prst="roundRect">
            <a:avLst>
              <a:gd fmla="val 47619" name="adj"/>
            </a:avLst>
          </a:prstGeom>
          <a:solidFill>
            <a:srgbClr val="1C6A55"/>
          </a:solidFill>
          <a:ln cap="flat" cmpd="sng" w="18575">
            <a:solidFill>
              <a:srgbClr val="1CC4A3"/>
            </a:solidFill>
            <a:prstDash val="solid"/>
            <a:round/>
            <a:headEnd len="sm" w="sm" type="none"/>
            <a:tailEnd len="sm" w="sm" type="none"/>
          </a:ln>
        </p:spPr>
        <p:txBody>
          <a:bodyPr anchorCtr="0" anchor="ctr" bIns="133650" lIns="133650" spcFirstLastPara="1" rIns="133650" wrap="square" tIns="133650">
            <a:noAutofit/>
          </a:bodyPr>
          <a:lstStyle/>
          <a:p>
            <a:pPr indent="0" lvl="0" marL="0" rtl="0" algn="l">
              <a:spcBef>
                <a:spcPts val="0"/>
              </a:spcBef>
              <a:spcAft>
                <a:spcPts val="0"/>
              </a:spcAft>
              <a:buNone/>
            </a:pPr>
            <a:r>
              <a:t/>
            </a:r>
            <a:endParaRPr b="1"/>
          </a:p>
        </p:txBody>
      </p:sp>
      <p:sp>
        <p:nvSpPr>
          <p:cNvPr id="23" name="Google Shape;23;p1"/>
          <p:cNvSpPr/>
          <p:nvPr/>
        </p:nvSpPr>
        <p:spPr>
          <a:xfrm>
            <a:off x="2922729" y="4265506"/>
            <a:ext cx="2145300" cy="40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81"/>
              <a:buFont typeface="Nunito"/>
              <a:buNone/>
            </a:pPr>
            <a:r>
              <a:rPr b="1" i="0" lang="en-US" sz="1681" u="none" cap="none" strike="noStrike">
                <a:solidFill>
                  <a:srgbClr val="FFFFFF"/>
                </a:solidFill>
                <a:latin typeface="Nunito"/>
                <a:ea typeface="Nunito"/>
                <a:cs typeface="Nunito"/>
                <a:sym typeface="Nunito"/>
              </a:rPr>
              <a:t>Whole faculty</a:t>
            </a:r>
            <a:endParaRPr b="1" i="0" sz="1681" u="none" cap="none" strike="noStrike">
              <a:solidFill>
                <a:schemeClr val="dk1"/>
              </a:solidFill>
              <a:latin typeface="Calibri"/>
              <a:ea typeface="Calibri"/>
              <a:cs typeface="Calibri"/>
              <a:sym typeface="Calibri"/>
            </a:endParaRPr>
          </a:p>
        </p:txBody>
      </p:sp>
      <p:sp>
        <p:nvSpPr>
          <p:cNvPr id="24" name="Google Shape;24;p1"/>
          <p:cNvSpPr/>
          <p:nvPr/>
        </p:nvSpPr>
        <p:spPr>
          <a:xfrm>
            <a:off x="5339027" y="4268838"/>
            <a:ext cx="3268200" cy="407100"/>
          </a:xfrm>
          <a:prstGeom prst="roundRect">
            <a:avLst>
              <a:gd fmla="val 47619" name="adj"/>
            </a:avLst>
          </a:prstGeom>
          <a:solidFill>
            <a:srgbClr val="1C6A55"/>
          </a:solidFill>
          <a:ln cap="flat" cmpd="sng" w="18575">
            <a:solidFill>
              <a:srgbClr val="1CC4A3"/>
            </a:solidFill>
            <a:prstDash val="solid"/>
            <a:round/>
            <a:headEnd len="sm" w="sm" type="none"/>
            <a:tailEnd len="sm" w="sm" type="none"/>
          </a:ln>
        </p:spPr>
        <p:txBody>
          <a:bodyPr anchorCtr="0" anchor="ctr" bIns="133650" lIns="133650" spcFirstLastPara="1" rIns="133650" wrap="square" tIns="133650">
            <a:noAutofit/>
          </a:bodyPr>
          <a:lstStyle/>
          <a:p>
            <a:pPr indent="0" lvl="0" marL="0" rtl="0" algn="l">
              <a:spcBef>
                <a:spcPts val="0"/>
              </a:spcBef>
              <a:spcAft>
                <a:spcPts val="0"/>
              </a:spcAft>
              <a:buNone/>
            </a:pPr>
            <a:r>
              <a:t/>
            </a:r>
            <a:endParaRPr b="1"/>
          </a:p>
        </p:txBody>
      </p:sp>
      <p:sp>
        <p:nvSpPr>
          <p:cNvPr id="25" name="Google Shape;25;p1"/>
          <p:cNvSpPr/>
          <p:nvPr/>
        </p:nvSpPr>
        <p:spPr>
          <a:xfrm>
            <a:off x="5308780" y="4265506"/>
            <a:ext cx="3268200" cy="40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81"/>
              <a:buFont typeface="Nunito"/>
              <a:buNone/>
            </a:pPr>
            <a:r>
              <a:rPr b="1" i="0" lang="en-US" sz="1681" u="none" cap="none" strike="noStrike">
                <a:solidFill>
                  <a:srgbClr val="FFFFFF"/>
                </a:solidFill>
                <a:latin typeface="Nunito"/>
                <a:ea typeface="Nunito"/>
                <a:cs typeface="Nunito"/>
                <a:sym typeface="Nunito"/>
              </a:rPr>
              <a:t>Texas timelines cited</a:t>
            </a:r>
            <a:endParaRPr b="1" i="0" sz="1681" u="none" cap="none" strike="noStrike">
              <a:solidFill>
                <a:schemeClr val="dk1"/>
              </a:solidFill>
              <a:latin typeface="Calibri"/>
              <a:ea typeface="Calibri"/>
              <a:cs typeface="Calibri"/>
              <a:sym typeface="Calibri"/>
            </a:endParaRPr>
          </a:p>
        </p:txBody>
      </p:sp>
      <p:sp>
        <p:nvSpPr>
          <p:cNvPr id="26" name="Google Shape;26;p1"/>
          <p:cNvSpPr/>
          <p:nvPr/>
        </p:nvSpPr>
        <p:spPr>
          <a:xfrm>
            <a:off x="8847926" y="4268838"/>
            <a:ext cx="2566500" cy="407100"/>
          </a:xfrm>
          <a:prstGeom prst="roundRect">
            <a:avLst>
              <a:gd fmla="val 47619" name="adj"/>
            </a:avLst>
          </a:prstGeom>
          <a:solidFill>
            <a:srgbClr val="1C6A55"/>
          </a:solidFill>
          <a:ln cap="flat" cmpd="sng" w="18575">
            <a:solidFill>
              <a:srgbClr val="1CC4A3"/>
            </a:solidFill>
            <a:prstDash val="solid"/>
            <a:round/>
            <a:headEnd len="sm" w="sm" type="none"/>
            <a:tailEnd len="sm" w="sm" type="none"/>
          </a:ln>
        </p:spPr>
        <p:txBody>
          <a:bodyPr anchorCtr="0" anchor="ctr" bIns="133650" lIns="133650" spcFirstLastPara="1" rIns="133650" wrap="square" tIns="133650">
            <a:noAutofit/>
          </a:bodyPr>
          <a:lstStyle/>
          <a:p>
            <a:pPr indent="0" lvl="0" marL="0" rtl="0" algn="l">
              <a:spcBef>
                <a:spcPts val="0"/>
              </a:spcBef>
              <a:spcAft>
                <a:spcPts val="0"/>
              </a:spcAft>
              <a:buNone/>
            </a:pPr>
            <a:r>
              <a:t/>
            </a:r>
            <a:endParaRPr b="1"/>
          </a:p>
        </p:txBody>
      </p:sp>
      <p:sp>
        <p:nvSpPr>
          <p:cNvPr id="27" name="Google Shape;27;p1"/>
          <p:cNvSpPr/>
          <p:nvPr/>
        </p:nvSpPr>
        <p:spPr>
          <a:xfrm>
            <a:off x="8817679" y="4265506"/>
            <a:ext cx="2566500" cy="40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81"/>
              <a:buFont typeface="Nunito"/>
              <a:buNone/>
            </a:pPr>
            <a:r>
              <a:rPr b="1" i="0" lang="en-US" sz="1681" u="none" cap="none" strike="noStrike">
                <a:solidFill>
                  <a:srgbClr val="FFFFFF"/>
                </a:solidFill>
                <a:latin typeface="Nunito"/>
                <a:ea typeface="Nunito"/>
                <a:cs typeface="Nunito"/>
                <a:sym typeface="Nunito"/>
              </a:rPr>
              <a:t>No prep required</a:t>
            </a:r>
            <a:endParaRPr b="1" i="0" sz="1681" u="none" cap="none" strike="noStrike">
              <a:solidFill>
                <a:schemeClr val="dk1"/>
              </a:solidFill>
              <a:latin typeface="Calibri"/>
              <a:ea typeface="Calibri"/>
              <a:cs typeface="Calibri"/>
              <a:sym typeface="Calibri"/>
            </a:endParaRPr>
          </a:p>
        </p:txBody>
      </p:sp>
      <p:cxnSp>
        <p:nvCxnSpPr>
          <p:cNvPr id="28" name="Google Shape;28;p1"/>
          <p:cNvCxnSpPr/>
          <p:nvPr/>
        </p:nvCxnSpPr>
        <p:spPr>
          <a:xfrm>
            <a:off x="566928" y="5074920"/>
            <a:ext cx="3108960" cy="0"/>
          </a:xfrm>
          <a:prstGeom prst="straightConnector1">
            <a:avLst/>
          </a:prstGeom>
          <a:noFill/>
          <a:ln cap="flat" cmpd="sng" w="25400">
            <a:solidFill>
              <a:srgbClr val="1C7C6C"/>
            </a:solidFill>
            <a:prstDash val="solid"/>
            <a:round/>
            <a:headEnd len="sm" w="sm" type="none"/>
            <a:tailEnd len="sm" w="sm" type="none"/>
          </a:ln>
        </p:spPr>
      </p:cxnSp>
      <p:sp>
        <p:nvSpPr>
          <p:cNvPr id="29" name="Google Shape;29;p1"/>
          <p:cNvSpPr/>
          <p:nvPr/>
        </p:nvSpPr>
        <p:spPr>
          <a:xfrm>
            <a:off x="566928" y="5230368"/>
            <a:ext cx="64008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8CFC0"/>
              </a:buClr>
              <a:buSzPts val="1350"/>
              <a:buFont typeface="Nunito"/>
              <a:buNone/>
            </a:pPr>
            <a:r>
              <a:rPr b="0" i="0" lang="en-US" sz="1800" u="none" cap="none" strike="noStrike">
                <a:solidFill>
                  <a:srgbClr val="D8CFC0"/>
                </a:solidFill>
                <a:latin typeface="Nunito"/>
                <a:ea typeface="Nunito"/>
                <a:cs typeface="Nunito"/>
                <a:sym typeface="Nunito"/>
              </a:rPr>
              <a:t>[ Presenter name ]   ·   [ Campus ]   ·   [ Date ]</a:t>
            </a:r>
            <a:endParaRPr b="0" i="0" sz="1800" u="none" cap="none" strike="noStrike">
              <a:solidFill>
                <a:schemeClr val="dk1"/>
              </a:solidFill>
              <a:latin typeface="Calibri"/>
              <a:ea typeface="Calibri"/>
              <a:cs typeface="Calibri"/>
              <a:sym typeface="Calibri"/>
            </a:endParaRPr>
          </a:p>
        </p:txBody>
      </p:sp>
      <p:sp>
        <p:nvSpPr>
          <p:cNvPr id="30" name="Google Shape;30;p1"/>
          <p:cNvSpPr/>
          <p:nvPr/>
        </p:nvSpPr>
        <p:spPr>
          <a:xfrm>
            <a:off x="9265615" y="5230368"/>
            <a:ext cx="2359152" cy="36576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C7C6C"/>
              </a:buClr>
              <a:buSzPts val="1200"/>
              <a:buFont typeface="Nunito Black"/>
              <a:buNone/>
            </a:pPr>
            <a:r>
              <a:rPr b="0" i="0" lang="en-US" sz="1200" u="none" cap="none" strike="noStrike">
                <a:solidFill>
                  <a:srgbClr val="1C7C6C"/>
                </a:solidFill>
                <a:latin typeface="Nunito Black"/>
                <a:ea typeface="Nunito Black"/>
                <a:cs typeface="Nunito Black"/>
                <a:sym typeface="Nunito Black"/>
              </a:rPr>
              <a:t>barbersped.org</a:t>
            </a:r>
            <a:endParaRPr b="0" i="0" sz="1200" u="none" cap="none" strike="noStrike">
              <a:solidFill>
                <a:schemeClr val="dk1"/>
              </a:solidFill>
              <a:latin typeface="Calibri"/>
              <a:ea typeface="Calibri"/>
              <a:cs typeface="Calibri"/>
              <a:sym typeface="Calibri"/>
            </a:endParaRPr>
          </a:p>
        </p:txBody>
      </p:sp>
      <p:sp>
        <p:nvSpPr>
          <p:cNvPr id="31" name="Google Shape;31;p1"/>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F8D80"/>
              </a:buClr>
              <a:buSzPts val="1000"/>
              <a:buFont typeface="Nunito"/>
              <a:buNone/>
            </a:pPr>
            <a:r>
              <a:rPr b="0" i="0" lang="en-US" sz="1500" u="none" cap="none" strike="noStrike">
                <a:solidFill>
                  <a:srgbClr val="6F8D80"/>
                </a:solidFill>
                <a:latin typeface="Nunito"/>
                <a:ea typeface="Nunito"/>
                <a:cs typeface="Nunito"/>
                <a:sym typeface="Nunito"/>
              </a:rPr>
              <a:t>1</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228" name="Shape 228"/>
        <p:cNvGrpSpPr/>
        <p:nvPr/>
      </p:nvGrpSpPr>
      <p:grpSpPr>
        <a:xfrm>
          <a:off x="0" y="0"/>
          <a:ext cx="0" cy="0"/>
          <a:chOff x="0" y="0"/>
          <a:chExt cx="0" cy="0"/>
        </a:xfrm>
      </p:grpSpPr>
      <p:sp>
        <p:nvSpPr>
          <p:cNvPr id="229" name="Google Shape;229;p10"/>
          <p:cNvSpPr/>
          <p:nvPr/>
        </p:nvSpPr>
        <p:spPr>
          <a:xfrm>
            <a:off x="566928" y="420624"/>
            <a:ext cx="11057839"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500" u="none" cap="none" strike="noStrike">
                <a:solidFill>
                  <a:srgbClr val="254E3F"/>
                </a:solidFill>
                <a:latin typeface="Nunito Black"/>
                <a:ea typeface="Nunito Black"/>
                <a:cs typeface="Nunito Black"/>
                <a:sym typeface="Nunito Black"/>
              </a:rPr>
              <a:t>A diagnosis is not an eligibility</a:t>
            </a:r>
            <a:endParaRPr b="0" i="0" sz="4500" u="none" cap="none" strike="noStrike">
              <a:solidFill>
                <a:schemeClr val="dk1"/>
              </a:solidFill>
              <a:latin typeface="Calibri"/>
              <a:ea typeface="Calibri"/>
              <a:cs typeface="Calibri"/>
              <a:sym typeface="Calibri"/>
            </a:endParaRPr>
          </a:p>
        </p:txBody>
      </p:sp>
      <p:sp>
        <p:nvSpPr>
          <p:cNvPr id="230" name="Google Shape;230;p10"/>
          <p:cNvSpPr/>
          <p:nvPr/>
        </p:nvSpPr>
        <p:spPr>
          <a:xfrm>
            <a:off x="566928" y="1078992"/>
            <a:ext cx="10692079"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Two different systems, asking two different questions about the same child.</a:t>
            </a:r>
            <a:endParaRPr b="0" i="0" sz="2000" u="none" cap="none" strike="noStrike">
              <a:solidFill>
                <a:schemeClr val="dk1"/>
              </a:solidFill>
              <a:latin typeface="Calibri"/>
              <a:ea typeface="Calibri"/>
              <a:cs typeface="Calibri"/>
              <a:sym typeface="Calibri"/>
            </a:endParaRPr>
          </a:p>
        </p:txBody>
      </p:sp>
      <p:sp>
        <p:nvSpPr>
          <p:cNvPr id="231" name="Google Shape;231;p10"/>
          <p:cNvSpPr/>
          <p:nvPr/>
        </p:nvSpPr>
        <p:spPr>
          <a:xfrm>
            <a:off x="566925" y="1581375"/>
            <a:ext cx="5346000" cy="3297900"/>
          </a:xfrm>
          <a:prstGeom prst="roundRect">
            <a:avLst>
              <a:gd fmla="val 2727"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232" name="Google Shape;232;p10"/>
          <p:cNvSpPr/>
          <p:nvPr/>
        </p:nvSpPr>
        <p:spPr>
          <a:xfrm>
            <a:off x="859533" y="1750635"/>
            <a:ext cx="4760700" cy="319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6E7A73"/>
              </a:buClr>
              <a:buSzPts val="1250"/>
              <a:buFont typeface="Nunito Black"/>
              <a:buNone/>
            </a:pPr>
            <a:r>
              <a:rPr b="0" i="0" lang="en-US" u="none" cap="none" strike="noStrike">
                <a:solidFill>
                  <a:srgbClr val="6E7A73"/>
                </a:solidFill>
                <a:latin typeface="Nunito Black"/>
                <a:ea typeface="Nunito Black"/>
                <a:cs typeface="Nunito Black"/>
                <a:sym typeface="Nunito Black"/>
              </a:rPr>
              <a:t>THE MEDICAL MODEL</a:t>
            </a:r>
            <a:endParaRPr b="0" i="0" u="none" cap="none" strike="noStrike">
              <a:solidFill>
                <a:schemeClr val="dk1"/>
              </a:solidFill>
              <a:latin typeface="Calibri"/>
              <a:ea typeface="Calibri"/>
              <a:cs typeface="Calibri"/>
              <a:sym typeface="Calibri"/>
            </a:endParaRPr>
          </a:p>
        </p:txBody>
      </p:sp>
      <p:sp>
        <p:nvSpPr>
          <p:cNvPr id="233" name="Google Shape;233;p10"/>
          <p:cNvSpPr/>
          <p:nvPr/>
        </p:nvSpPr>
        <p:spPr>
          <a:xfrm>
            <a:off x="859533" y="2181017"/>
            <a:ext cx="4760700" cy="499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700"/>
              <a:buFont typeface="Nunito Black"/>
              <a:buNone/>
            </a:pPr>
            <a:r>
              <a:rPr b="0" i="0" lang="en-US" sz="2000" u="none" cap="none" strike="noStrike">
                <a:solidFill>
                  <a:srgbClr val="254E3F"/>
                </a:solidFill>
                <a:latin typeface="Nunito Black"/>
                <a:ea typeface="Nunito Black"/>
                <a:cs typeface="Nunito Black"/>
                <a:sym typeface="Nunito Black"/>
              </a:rPr>
              <a:t>What condition does this person have?</a:t>
            </a:r>
            <a:endParaRPr b="0" i="0" sz="2000" u="none" cap="none" strike="noStrike">
              <a:solidFill>
                <a:schemeClr val="dk1"/>
              </a:solidFill>
              <a:latin typeface="Calibri"/>
              <a:ea typeface="Calibri"/>
              <a:cs typeface="Calibri"/>
              <a:sym typeface="Calibri"/>
            </a:endParaRPr>
          </a:p>
        </p:txBody>
      </p:sp>
      <p:sp>
        <p:nvSpPr>
          <p:cNvPr id="234" name="Google Shape;234;p10"/>
          <p:cNvSpPr/>
          <p:nvPr/>
        </p:nvSpPr>
        <p:spPr>
          <a:xfrm>
            <a:off x="859533" y="2770118"/>
            <a:ext cx="4760700" cy="1898700"/>
          </a:xfrm>
          <a:prstGeom prst="rect">
            <a:avLst/>
          </a:prstGeom>
          <a:noFill/>
          <a:ln>
            <a:noFill/>
          </a:ln>
        </p:spPr>
        <p:txBody>
          <a:bodyPr anchorCtr="0" anchor="ctr" bIns="0" lIns="0" spcFirstLastPara="1" rIns="0" wrap="square" tIns="0">
            <a:noAutofit/>
          </a:bodyPr>
          <a:lstStyle/>
          <a:p>
            <a:pPr indent="-352425" lvl="0" marL="342900" marR="0" rtl="0" algn="l">
              <a:lnSpc>
                <a:spcPct val="100000"/>
              </a:lnSpc>
              <a:spcBef>
                <a:spcPts val="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Delivered by a physician or licensed psychologist</a:t>
            </a:r>
            <a:endParaRPr b="0" i="0" sz="1600" u="none" cap="none" strike="noStrike">
              <a:solidFill>
                <a:schemeClr val="dk1"/>
              </a:solidFill>
              <a:latin typeface="Calibri"/>
              <a:ea typeface="Calibri"/>
              <a:cs typeface="Calibri"/>
              <a:sym typeface="Calibri"/>
            </a:endParaRPr>
          </a:p>
          <a:p>
            <a:pPr indent="-352425" lvl="0" marL="342900" marR="0" rtl="0" algn="l">
              <a:lnSpc>
                <a:spcPct val="100000"/>
              </a:lnSpc>
              <a:spcBef>
                <a:spcPts val="90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Names a condition that lives with the person</a:t>
            </a:r>
            <a:endParaRPr b="0" i="0" sz="1600" u="none" cap="none" strike="noStrike">
              <a:solidFill>
                <a:schemeClr val="dk1"/>
              </a:solidFill>
              <a:latin typeface="Calibri"/>
              <a:ea typeface="Calibri"/>
              <a:cs typeface="Calibri"/>
              <a:sym typeface="Calibri"/>
            </a:endParaRPr>
          </a:p>
          <a:p>
            <a:pPr indent="-352425" lvl="0" marL="342900" marR="0" rtl="0" algn="l">
              <a:lnSpc>
                <a:spcPct val="100000"/>
              </a:lnSpc>
              <a:spcBef>
                <a:spcPts val="90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Doesn't have to consider school at all</a:t>
            </a:r>
            <a:endParaRPr b="0" i="0" sz="1600" u="none" cap="none" strike="noStrike">
              <a:solidFill>
                <a:schemeClr val="dk1"/>
              </a:solidFill>
              <a:latin typeface="Calibri"/>
              <a:ea typeface="Calibri"/>
              <a:cs typeface="Calibri"/>
              <a:sym typeface="Calibri"/>
            </a:endParaRPr>
          </a:p>
          <a:p>
            <a:pPr indent="-352425" lvl="0" marL="342900" marR="0" rtl="0" algn="l">
              <a:lnSpc>
                <a:spcPct val="100000"/>
              </a:lnSpc>
              <a:spcBef>
                <a:spcPts val="90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Follows the child everywhere, for life if need be</a:t>
            </a:r>
            <a:endParaRPr b="0" i="0" sz="1600" u="none" cap="none" strike="noStrike">
              <a:solidFill>
                <a:schemeClr val="dk1"/>
              </a:solidFill>
              <a:latin typeface="Calibri"/>
              <a:ea typeface="Calibri"/>
              <a:cs typeface="Calibri"/>
              <a:sym typeface="Calibri"/>
            </a:endParaRPr>
          </a:p>
        </p:txBody>
      </p:sp>
      <p:sp>
        <p:nvSpPr>
          <p:cNvPr id="235" name="Google Shape;235;p10"/>
          <p:cNvSpPr/>
          <p:nvPr/>
        </p:nvSpPr>
        <p:spPr>
          <a:xfrm>
            <a:off x="6278725" y="1581375"/>
            <a:ext cx="5346000" cy="3297900"/>
          </a:xfrm>
          <a:prstGeom prst="roundRect">
            <a:avLst>
              <a:gd fmla="val 2727" name="adj"/>
            </a:avLst>
          </a:prstGeom>
          <a:solidFill>
            <a:srgbClr val="FFFFFF"/>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236" name="Google Shape;236;p10"/>
          <p:cNvSpPr/>
          <p:nvPr/>
        </p:nvSpPr>
        <p:spPr>
          <a:xfrm>
            <a:off x="6571333" y="1750635"/>
            <a:ext cx="4760700" cy="319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1C7C6C"/>
              </a:buClr>
              <a:buSzPts val="1250"/>
              <a:buFont typeface="Nunito Black"/>
              <a:buNone/>
            </a:pPr>
            <a:r>
              <a:rPr b="0" i="0" lang="en-US" u="none" cap="none" strike="noStrike">
                <a:solidFill>
                  <a:srgbClr val="1C7C6C"/>
                </a:solidFill>
                <a:latin typeface="Nunito Black"/>
                <a:ea typeface="Nunito Black"/>
                <a:cs typeface="Nunito Black"/>
                <a:sym typeface="Nunito Black"/>
              </a:rPr>
              <a:t>THE EDUCATIONAL MODEL</a:t>
            </a:r>
            <a:endParaRPr b="0" i="0" u="none" cap="none" strike="noStrike">
              <a:solidFill>
                <a:schemeClr val="dk1"/>
              </a:solidFill>
              <a:latin typeface="Calibri"/>
              <a:ea typeface="Calibri"/>
              <a:cs typeface="Calibri"/>
              <a:sym typeface="Calibri"/>
            </a:endParaRPr>
          </a:p>
        </p:txBody>
      </p:sp>
      <p:sp>
        <p:nvSpPr>
          <p:cNvPr id="237" name="Google Shape;237;p10"/>
          <p:cNvSpPr/>
          <p:nvPr/>
        </p:nvSpPr>
        <p:spPr>
          <a:xfrm>
            <a:off x="6571333" y="2181017"/>
            <a:ext cx="4760700" cy="499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700"/>
              <a:buFont typeface="Nunito Black"/>
              <a:buNone/>
            </a:pPr>
            <a:r>
              <a:rPr b="0" i="0" lang="en-US" sz="2000" u="none" cap="none" strike="noStrike">
                <a:solidFill>
                  <a:srgbClr val="254E3F"/>
                </a:solidFill>
                <a:latin typeface="Nunito Black"/>
                <a:ea typeface="Nunito Black"/>
                <a:cs typeface="Nunito Black"/>
                <a:sym typeface="Nunito Black"/>
              </a:rPr>
              <a:t>What does this student need to access instruction?</a:t>
            </a:r>
            <a:endParaRPr b="0" i="0" sz="2000" u="none" cap="none" strike="noStrike">
              <a:solidFill>
                <a:schemeClr val="dk1"/>
              </a:solidFill>
              <a:latin typeface="Calibri"/>
              <a:ea typeface="Calibri"/>
              <a:cs typeface="Calibri"/>
              <a:sym typeface="Calibri"/>
            </a:endParaRPr>
          </a:p>
        </p:txBody>
      </p:sp>
      <p:sp>
        <p:nvSpPr>
          <p:cNvPr id="238" name="Google Shape;238;p10"/>
          <p:cNvSpPr/>
          <p:nvPr/>
        </p:nvSpPr>
        <p:spPr>
          <a:xfrm>
            <a:off x="6571333" y="2770118"/>
            <a:ext cx="4760700" cy="1898700"/>
          </a:xfrm>
          <a:prstGeom prst="rect">
            <a:avLst/>
          </a:prstGeom>
          <a:noFill/>
          <a:ln>
            <a:noFill/>
          </a:ln>
        </p:spPr>
        <p:txBody>
          <a:bodyPr anchorCtr="0" anchor="ctr" bIns="0" lIns="0" spcFirstLastPara="1" rIns="0" wrap="square" tIns="0">
            <a:noAutofit/>
          </a:bodyPr>
          <a:lstStyle/>
          <a:p>
            <a:pPr indent="-352425" lvl="0" marL="342900" marR="0" rtl="0" algn="l">
              <a:lnSpc>
                <a:spcPct val="100000"/>
              </a:lnSpc>
              <a:spcBef>
                <a:spcPts val="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Determined by the ARD committee, using the FIE</a:t>
            </a:r>
            <a:endParaRPr b="0" i="0" sz="1600" u="none" cap="none" strike="noStrike">
              <a:solidFill>
                <a:schemeClr val="dk1"/>
              </a:solidFill>
              <a:latin typeface="Calibri"/>
              <a:ea typeface="Calibri"/>
              <a:cs typeface="Calibri"/>
              <a:sym typeface="Calibri"/>
            </a:endParaRPr>
          </a:p>
          <a:p>
            <a:pPr indent="-352425" lvl="0" marL="342900" marR="0" rtl="0" algn="l">
              <a:lnSpc>
                <a:spcPct val="100000"/>
              </a:lnSpc>
              <a:spcBef>
                <a:spcPts val="90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Names an educational need, not a condition</a:t>
            </a:r>
            <a:endParaRPr b="0" i="0" sz="1600" u="none" cap="none" strike="noStrike">
              <a:solidFill>
                <a:schemeClr val="dk1"/>
              </a:solidFill>
              <a:latin typeface="Calibri"/>
              <a:ea typeface="Calibri"/>
              <a:cs typeface="Calibri"/>
              <a:sym typeface="Calibri"/>
            </a:endParaRPr>
          </a:p>
          <a:p>
            <a:pPr indent="-352425" lvl="0" marL="342900" marR="0" rtl="0" algn="l">
              <a:lnSpc>
                <a:spcPct val="100000"/>
              </a:lnSpc>
              <a:spcBef>
                <a:spcPts val="90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Requires evidence of impact on learning</a:t>
            </a:r>
            <a:endParaRPr b="0" i="0" sz="1600" u="none" cap="none" strike="noStrike">
              <a:solidFill>
                <a:schemeClr val="dk1"/>
              </a:solidFill>
              <a:latin typeface="Calibri"/>
              <a:ea typeface="Calibri"/>
              <a:cs typeface="Calibri"/>
              <a:sym typeface="Calibri"/>
            </a:endParaRPr>
          </a:p>
          <a:p>
            <a:pPr indent="-352425" lvl="0" marL="342900" marR="0" rtl="0" algn="l">
              <a:lnSpc>
                <a:spcPct val="100000"/>
              </a:lnSpc>
              <a:spcBef>
                <a:spcPts val="900"/>
              </a:spcBef>
              <a:spcAft>
                <a:spcPts val="0"/>
              </a:spcAft>
              <a:buClr>
                <a:srgbClr val="2E3B36"/>
              </a:buClr>
              <a:buSzPts val="1600"/>
              <a:buFont typeface="Nunito"/>
              <a:buChar char="•"/>
            </a:pPr>
            <a:r>
              <a:rPr b="0" i="0" lang="en-US" sz="1600" u="none" cap="none" strike="noStrike">
                <a:solidFill>
                  <a:srgbClr val="2E3B36"/>
                </a:solidFill>
                <a:latin typeface="Nunito"/>
                <a:ea typeface="Nunito"/>
                <a:cs typeface="Nunito"/>
                <a:sym typeface="Nunito"/>
              </a:rPr>
              <a:t>Ends at graduation, or when the need does</a:t>
            </a:r>
            <a:endParaRPr b="0" i="0" sz="1600" u="none" cap="none" strike="noStrike">
              <a:solidFill>
                <a:schemeClr val="dk1"/>
              </a:solidFill>
              <a:latin typeface="Calibri"/>
              <a:ea typeface="Calibri"/>
              <a:cs typeface="Calibri"/>
              <a:sym typeface="Calibri"/>
            </a:endParaRPr>
          </a:p>
        </p:txBody>
      </p:sp>
      <p:sp>
        <p:nvSpPr>
          <p:cNvPr id="239" name="Google Shape;239;p10"/>
          <p:cNvSpPr/>
          <p:nvPr/>
        </p:nvSpPr>
        <p:spPr>
          <a:xfrm>
            <a:off x="566928" y="5047488"/>
            <a:ext cx="11057839" cy="914400"/>
          </a:xfrm>
          <a:prstGeom prst="roundRect">
            <a:avLst>
              <a:gd fmla="val 9000" name="adj"/>
            </a:avLst>
          </a:prstGeom>
          <a:solidFill>
            <a:srgbClr val="E4E0D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
          <p:cNvSpPr/>
          <p:nvPr/>
        </p:nvSpPr>
        <p:spPr>
          <a:xfrm>
            <a:off x="719425" y="5047500"/>
            <a:ext cx="10791300" cy="9144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D2707"/>
              </a:buClr>
              <a:buSzPts val="1400"/>
              <a:buFont typeface="Nunito Black"/>
              <a:buNone/>
            </a:pPr>
            <a:r>
              <a:rPr b="0" i="0" lang="en-US" sz="1500" u="none" cap="none" strike="noStrike">
                <a:solidFill>
                  <a:srgbClr val="5D2707"/>
                </a:solidFill>
                <a:latin typeface="Nunito Black"/>
                <a:ea typeface="Nunito Black"/>
                <a:cs typeface="Nunito Black"/>
                <a:sym typeface="Nunito Black"/>
              </a:rPr>
              <a:t>An outside diagnosis is information we are required to consider — it is not a decision. </a:t>
            </a:r>
            <a:r>
              <a:rPr b="0" i="0" lang="en-US" sz="1500" u="none" cap="none" strike="noStrike">
                <a:solidFill>
                  <a:srgbClr val="2E3B36"/>
                </a:solidFill>
                <a:latin typeface="Nunito"/>
                <a:ea typeface="Nunito"/>
                <a:cs typeface="Nunito"/>
                <a:sym typeface="Nunito"/>
              </a:rPr>
              <a:t>And it runs the other way too: a student can be eligible for special education with no outside diagnosis at all.</a:t>
            </a:r>
            <a:endParaRPr b="0" i="0" sz="1500" u="none" cap="none" strike="noStrike">
              <a:solidFill>
                <a:schemeClr val="dk1"/>
              </a:solidFill>
              <a:latin typeface="Calibri"/>
              <a:ea typeface="Calibri"/>
              <a:cs typeface="Calibri"/>
              <a:sym typeface="Calibri"/>
            </a:endParaRPr>
          </a:p>
        </p:txBody>
      </p:sp>
      <p:sp>
        <p:nvSpPr>
          <p:cNvPr id="241" name="Google Shape;241;p10"/>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10</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246" name="Shape 246"/>
        <p:cNvGrpSpPr/>
        <p:nvPr/>
      </p:nvGrpSpPr>
      <p:grpSpPr>
        <a:xfrm>
          <a:off x="0" y="0"/>
          <a:ext cx="0" cy="0"/>
          <a:chOff x="0" y="0"/>
          <a:chExt cx="0" cy="0"/>
        </a:xfrm>
      </p:grpSpPr>
      <p:sp>
        <p:nvSpPr>
          <p:cNvPr id="247" name="Google Shape;247;p11"/>
          <p:cNvSpPr/>
          <p:nvPr/>
        </p:nvSpPr>
        <p:spPr>
          <a:xfrm>
            <a:off x="326100" y="6719"/>
            <a:ext cx="11865900" cy="1210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000" u="none" cap="none" strike="noStrike">
                <a:solidFill>
                  <a:srgbClr val="254E3F"/>
                </a:solidFill>
                <a:latin typeface="Nunito Black"/>
                <a:ea typeface="Nunito Black"/>
                <a:cs typeface="Nunito Black"/>
                <a:sym typeface="Nunito Black"/>
              </a:rPr>
              <a:t>What you get back</a:t>
            </a:r>
            <a:r>
              <a:rPr lang="en-US" sz="4000">
                <a:solidFill>
                  <a:srgbClr val="254E3F"/>
                </a:solidFill>
                <a:latin typeface="Nunito Black"/>
                <a:ea typeface="Nunito Black"/>
                <a:cs typeface="Nunito Black"/>
                <a:sym typeface="Nunito Black"/>
              </a:rPr>
              <a:t> &amp;</a:t>
            </a:r>
            <a:r>
              <a:rPr b="0" i="0" lang="en-US" sz="4000" u="none" cap="none" strike="noStrike">
                <a:solidFill>
                  <a:srgbClr val="254E3F"/>
                </a:solidFill>
                <a:latin typeface="Nunito Black"/>
                <a:ea typeface="Nunito Black"/>
                <a:cs typeface="Nunito Black"/>
                <a:sym typeface="Nunito Black"/>
              </a:rPr>
              <a:t> how to use it in </a:t>
            </a:r>
            <a:r>
              <a:rPr lang="en-US" sz="4000">
                <a:solidFill>
                  <a:srgbClr val="254E3F"/>
                </a:solidFill>
                <a:latin typeface="Nunito Black"/>
                <a:ea typeface="Nunito Black"/>
                <a:cs typeface="Nunito Black"/>
                <a:sym typeface="Nunito Black"/>
              </a:rPr>
              <a:t>5</a:t>
            </a:r>
            <a:r>
              <a:rPr b="0" i="0" lang="en-US" sz="4000" u="none" cap="none" strike="noStrike">
                <a:solidFill>
                  <a:srgbClr val="254E3F"/>
                </a:solidFill>
                <a:latin typeface="Nunito Black"/>
                <a:ea typeface="Nunito Black"/>
                <a:cs typeface="Nunito Black"/>
                <a:sym typeface="Nunito Black"/>
              </a:rPr>
              <a:t> minutes</a:t>
            </a:r>
            <a:endParaRPr b="0" i="0" sz="4000" u="none" cap="none" strike="noStrike">
              <a:solidFill>
                <a:schemeClr val="dk1"/>
              </a:solidFill>
              <a:latin typeface="Calibri"/>
              <a:ea typeface="Calibri"/>
              <a:cs typeface="Calibri"/>
              <a:sym typeface="Calibri"/>
            </a:endParaRPr>
          </a:p>
        </p:txBody>
      </p:sp>
      <p:sp>
        <p:nvSpPr>
          <p:cNvPr id="248" name="Google Shape;248;p11"/>
          <p:cNvSpPr/>
          <p:nvPr/>
        </p:nvSpPr>
        <p:spPr>
          <a:xfrm>
            <a:off x="385393" y="998310"/>
            <a:ext cx="10692000" cy="36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The report is long because it has to be. You don't have to read all of it.</a:t>
            </a:r>
            <a:endParaRPr b="0" i="0" sz="2000" u="none" cap="none" strike="noStrike">
              <a:solidFill>
                <a:schemeClr val="dk1"/>
              </a:solidFill>
              <a:latin typeface="Calibri"/>
              <a:ea typeface="Calibri"/>
              <a:cs typeface="Calibri"/>
              <a:sym typeface="Calibri"/>
            </a:endParaRPr>
          </a:p>
        </p:txBody>
      </p:sp>
      <p:sp>
        <p:nvSpPr>
          <p:cNvPr id="249" name="Google Shape;249;p11"/>
          <p:cNvSpPr/>
          <p:nvPr/>
        </p:nvSpPr>
        <p:spPr>
          <a:xfrm>
            <a:off x="385400" y="1545750"/>
            <a:ext cx="11303400" cy="822900"/>
          </a:xfrm>
          <a:prstGeom prst="roundRect">
            <a:avLst>
              <a:gd fmla="val 10000"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705433" y="1618891"/>
            <a:ext cx="2743200" cy="676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550"/>
              <a:buFont typeface="Nunito Black"/>
              <a:buNone/>
            </a:pPr>
            <a:r>
              <a:rPr b="0" i="0" lang="en-US" sz="1800" u="none" cap="none" strike="noStrike">
                <a:solidFill>
                  <a:srgbClr val="254E3F"/>
                </a:solidFill>
                <a:latin typeface="Nunito Black"/>
                <a:ea typeface="Nunito Black"/>
                <a:cs typeface="Nunito Black"/>
                <a:sym typeface="Nunito Black"/>
              </a:rPr>
              <a:t>Eligibility statement</a:t>
            </a:r>
            <a:endParaRPr b="0" i="0" sz="1800" u="none" cap="none" strike="noStrike">
              <a:solidFill>
                <a:schemeClr val="dk1"/>
              </a:solidFill>
              <a:latin typeface="Calibri"/>
              <a:ea typeface="Calibri"/>
              <a:cs typeface="Calibri"/>
              <a:sym typeface="Calibri"/>
            </a:endParaRPr>
          </a:p>
        </p:txBody>
      </p:sp>
      <p:sp>
        <p:nvSpPr>
          <p:cNvPr id="251" name="Google Shape;251;p11"/>
          <p:cNvSpPr/>
          <p:nvPr/>
        </p:nvSpPr>
        <p:spPr>
          <a:xfrm>
            <a:off x="3585793" y="1618891"/>
            <a:ext cx="4480500" cy="676800"/>
          </a:xfrm>
          <a:prstGeom prst="rect">
            <a:avLst/>
          </a:prstGeom>
          <a:noFill/>
          <a:ln>
            <a:noFill/>
          </a:ln>
        </p:spPr>
        <p:txBody>
          <a:bodyPr anchorCtr="0" anchor="ctr" bIns="0" lIns="0" spcFirstLastPara="1" rIns="0" wrap="square" tIns="0">
            <a:noAutofit/>
          </a:bodyPr>
          <a:lstStyle/>
          <a:p>
            <a:pPr indent="0" lvl="0" marL="0" marR="0" rtl="0" algn="l">
              <a:lnSpc>
                <a:spcPct val="138461"/>
              </a:lnSpc>
              <a:spcBef>
                <a:spcPts val="0"/>
              </a:spcBef>
              <a:spcAft>
                <a:spcPts val="0"/>
              </a:spcAft>
              <a:buClr>
                <a:srgbClr val="2E3B36"/>
              </a:buClr>
              <a:buSzPts val="1300"/>
              <a:buFont typeface="Nunito"/>
              <a:buNone/>
            </a:pPr>
            <a:r>
              <a:rPr b="0" i="0" lang="en-US" u="none" cap="none" strike="noStrike">
                <a:solidFill>
                  <a:srgbClr val="2E3B36"/>
                </a:solidFill>
                <a:latin typeface="Nunito"/>
                <a:ea typeface="Nunito"/>
                <a:cs typeface="Nunito"/>
                <a:sym typeface="Nunito"/>
              </a:rPr>
              <a:t>What the committee determined, and the evidence behind it.</a:t>
            </a:r>
            <a:endParaRPr b="0" i="0" u="none" cap="none" strike="noStrike">
              <a:solidFill>
                <a:schemeClr val="dk1"/>
              </a:solidFill>
              <a:latin typeface="Calibri"/>
              <a:ea typeface="Calibri"/>
              <a:cs typeface="Calibri"/>
              <a:sym typeface="Calibri"/>
            </a:endParaRPr>
          </a:p>
        </p:txBody>
      </p:sp>
      <p:sp>
        <p:nvSpPr>
          <p:cNvPr id="252" name="Google Shape;252;p11"/>
          <p:cNvSpPr/>
          <p:nvPr/>
        </p:nvSpPr>
        <p:spPr>
          <a:xfrm>
            <a:off x="8203526" y="1618900"/>
            <a:ext cx="3236700" cy="676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6E7A73"/>
              </a:buClr>
              <a:buSzPts val="1250"/>
              <a:buFont typeface="Nunito"/>
              <a:buNone/>
            </a:pPr>
            <a:r>
              <a:rPr b="0" i="1" lang="en-US" sz="1450" u="none" cap="none" strike="noStrike">
                <a:solidFill>
                  <a:srgbClr val="6E7A73"/>
                </a:solidFill>
                <a:latin typeface="Nunito"/>
                <a:ea typeface="Nunito"/>
                <a:cs typeface="Nunito"/>
                <a:sym typeface="Nunito"/>
              </a:rPr>
              <a:t>Read if you're asking “why does this student have an IEP?”</a:t>
            </a:r>
            <a:endParaRPr b="0" i="0" sz="1450" u="none" cap="none" strike="noStrike">
              <a:solidFill>
                <a:schemeClr val="dk1"/>
              </a:solidFill>
              <a:latin typeface="Calibri"/>
              <a:ea typeface="Calibri"/>
              <a:cs typeface="Calibri"/>
              <a:sym typeface="Calibri"/>
            </a:endParaRPr>
          </a:p>
        </p:txBody>
      </p:sp>
      <p:sp>
        <p:nvSpPr>
          <p:cNvPr id="253" name="Google Shape;253;p11"/>
          <p:cNvSpPr/>
          <p:nvPr/>
        </p:nvSpPr>
        <p:spPr>
          <a:xfrm>
            <a:off x="385400" y="2460150"/>
            <a:ext cx="11303400" cy="822900"/>
          </a:xfrm>
          <a:prstGeom prst="roundRect">
            <a:avLst>
              <a:gd fmla="val 10000" name="adj"/>
            </a:avLst>
          </a:prstGeom>
          <a:solidFill>
            <a:srgbClr val="E3EFE9"/>
          </a:solidFill>
          <a:ln cap="flat" cmpd="sng" w="28575">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705433" y="2533291"/>
            <a:ext cx="2743200" cy="676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550"/>
              <a:buFont typeface="Nunito Black"/>
              <a:buNone/>
            </a:pPr>
            <a:r>
              <a:rPr b="0" i="0" lang="en-US" sz="1800" u="none" cap="none" strike="noStrike">
                <a:solidFill>
                  <a:srgbClr val="254E3F"/>
                </a:solidFill>
                <a:latin typeface="Nunito Black"/>
                <a:ea typeface="Nunito Black"/>
                <a:cs typeface="Nunito Black"/>
                <a:sym typeface="Nunito Black"/>
              </a:rPr>
              <a:t>Impact statement</a:t>
            </a:r>
            <a:endParaRPr b="0" i="0" sz="1800" u="none" cap="none" strike="noStrike">
              <a:solidFill>
                <a:schemeClr val="dk1"/>
              </a:solidFill>
              <a:latin typeface="Calibri"/>
              <a:ea typeface="Calibri"/>
              <a:cs typeface="Calibri"/>
              <a:sym typeface="Calibri"/>
            </a:endParaRPr>
          </a:p>
        </p:txBody>
      </p:sp>
      <p:sp>
        <p:nvSpPr>
          <p:cNvPr id="255" name="Google Shape;255;p11"/>
          <p:cNvSpPr/>
          <p:nvPr/>
        </p:nvSpPr>
        <p:spPr>
          <a:xfrm>
            <a:off x="3585793" y="2533291"/>
            <a:ext cx="4480500" cy="676800"/>
          </a:xfrm>
          <a:prstGeom prst="rect">
            <a:avLst/>
          </a:prstGeom>
          <a:noFill/>
          <a:ln>
            <a:noFill/>
          </a:ln>
        </p:spPr>
        <p:txBody>
          <a:bodyPr anchorCtr="0" anchor="ctr" bIns="0" lIns="0" spcFirstLastPara="1" rIns="0" wrap="square" tIns="0">
            <a:noAutofit/>
          </a:bodyPr>
          <a:lstStyle/>
          <a:p>
            <a:pPr indent="0" lvl="0" marL="0" marR="0" rtl="0" algn="l">
              <a:lnSpc>
                <a:spcPct val="138461"/>
              </a:lnSpc>
              <a:spcBef>
                <a:spcPts val="0"/>
              </a:spcBef>
              <a:spcAft>
                <a:spcPts val="0"/>
              </a:spcAft>
              <a:buClr>
                <a:srgbClr val="2E3B36"/>
              </a:buClr>
              <a:buSzPts val="1300"/>
              <a:buFont typeface="Nunito"/>
              <a:buNone/>
            </a:pPr>
            <a:r>
              <a:rPr b="0" i="0" lang="en-US" u="none" cap="none" strike="noStrike">
                <a:solidFill>
                  <a:srgbClr val="2E3B36"/>
                </a:solidFill>
                <a:latin typeface="Nunito"/>
                <a:ea typeface="Nunito"/>
                <a:cs typeface="Nunito"/>
                <a:sym typeface="Nunito"/>
              </a:rPr>
              <a:t>What the disability looks like in a classroom, written in classroom language.</a:t>
            </a:r>
            <a:endParaRPr b="0" i="0" u="none" cap="none" strike="noStrike">
              <a:solidFill>
                <a:schemeClr val="dk1"/>
              </a:solidFill>
              <a:latin typeface="Calibri"/>
              <a:ea typeface="Calibri"/>
              <a:cs typeface="Calibri"/>
              <a:sym typeface="Calibri"/>
            </a:endParaRPr>
          </a:p>
        </p:txBody>
      </p:sp>
      <p:sp>
        <p:nvSpPr>
          <p:cNvPr id="256" name="Google Shape;256;p11"/>
          <p:cNvSpPr/>
          <p:nvPr/>
        </p:nvSpPr>
        <p:spPr>
          <a:xfrm>
            <a:off x="8203526" y="2533300"/>
            <a:ext cx="3236700" cy="676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250"/>
              <a:buFont typeface="Nunito"/>
              <a:buNone/>
            </a:pPr>
            <a:r>
              <a:rPr b="0" i="1" lang="en-US" sz="1450" u="none" cap="none" strike="noStrike">
                <a:solidFill>
                  <a:srgbClr val="254E3F"/>
                </a:solidFill>
                <a:latin typeface="Nunito"/>
                <a:ea typeface="Nunito"/>
                <a:cs typeface="Nunito"/>
                <a:sym typeface="Nunito"/>
              </a:rPr>
              <a:t>Read this one. If you read nothing else, read this one.</a:t>
            </a:r>
            <a:endParaRPr b="0" i="0" sz="1450" u="none" cap="none" strike="noStrike">
              <a:solidFill>
                <a:schemeClr val="dk1"/>
              </a:solidFill>
              <a:latin typeface="Calibri"/>
              <a:ea typeface="Calibri"/>
              <a:cs typeface="Calibri"/>
              <a:sym typeface="Calibri"/>
            </a:endParaRPr>
          </a:p>
        </p:txBody>
      </p:sp>
      <p:sp>
        <p:nvSpPr>
          <p:cNvPr id="257" name="Google Shape;257;p11"/>
          <p:cNvSpPr/>
          <p:nvPr/>
        </p:nvSpPr>
        <p:spPr>
          <a:xfrm>
            <a:off x="385400" y="3374550"/>
            <a:ext cx="11303400" cy="822900"/>
          </a:xfrm>
          <a:prstGeom prst="roundRect">
            <a:avLst>
              <a:gd fmla="val 10000"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705433" y="3447691"/>
            <a:ext cx="2743200" cy="676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550"/>
              <a:buFont typeface="Nunito Black"/>
              <a:buNone/>
            </a:pPr>
            <a:r>
              <a:rPr b="0" i="0" lang="en-US" sz="1800" u="none" cap="none" strike="noStrike">
                <a:solidFill>
                  <a:srgbClr val="254E3F"/>
                </a:solidFill>
                <a:latin typeface="Nunito Black"/>
                <a:ea typeface="Nunito Black"/>
                <a:cs typeface="Nunito Black"/>
                <a:sym typeface="Nunito Black"/>
              </a:rPr>
              <a:t>Needs</a:t>
            </a:r>
            <a:endParaRPr b="0" i="0" sz="1800" u="none" cap="none" strike="noStrike">
              <a:solidFill>
                <a:schemeClr val="dk1"/>
              </a:solidFill>
              <a:latin typeface="Calibri"/>
              <a:ea typeface="Calibri"/>
              <a:cs typeface="Calibri"/>
              <a:sym typeface="Calibri"/>
            </a:endParaRPr>
          </a:p>
        </p:txBody>
      </p:sp>
      <p:sp>
        <p:nvSpPr>
          <p:cNvPr id="259" name="Google Shape;259;p11"/>
          <p:cNvSpPr/>
          <p:nvPr/>
        </p:nvSpPr>
        <p:spPr>
          <a:xfrm>
            <a:off x="3585793" y="3447691"/>
            <a:ext cx="4480500" cy="676800"/>
          </a:xfrm>
          <a:prstGeom prst="rect">
            <a:avLst/>
          </a:prstGeom>
          <a:noFill/>
          <a:ln>
            <a:noFill/>
          </a:ln>
        </p:spPr>
        <p:txBody>
          <a:bodyPr anchorCtr="0" anchor="ctr" bIns="0" lIns="0" spcFirstLastPara="1" rIns="0" wrap="square" tIns="0">
            <a:noAutofit/>
          </a:bodyPr>
          <a:lstStyle/>
          <a:p>
            <a:pPr indent="0" lvl="0" marL="0" marR="0" rtl="0" algn="l">
              <a:lnSpc>
                <a:spcPct val="138461"/>
              </a:lnSpc>
              <a:spcBef>
                <a:spcPts val="0"/>
              </a:spcBef>
              <a:spcAft>
                <a:spcPts val="0"/>
              </a:spcAft>
              <a:buClr>
                <a:srgbClr val="2E3B36"/>
              </a:buClr>
              <a:buSzPts val="1300"/>
              <a:buFont typeface="Nunito"/>
              <a:buNone/>
            </a:pPr>
            <a:r>
              <a:rPr b="0" i="0" lang="en-US" u="none" cap="none" strike="noStrike">
                <a:solidFill>
                  <a:srgbClr val="2E3B36"/>
                </a:solidFill>
                <a:latin typeface="Nunito"/>
                <a:ea typeface="Nunito"/>
                <a:cs typeface="Nunito"/>
                <a:sym typeface="Nunito"/>
              </a:rPr>
              <a:t>What the student requires to access grade-level content.</a:t>
            </a:r>
            <a:endParaRPr b="0" i="0" u="none" cap="none" strike="noStrike">
              <a:solidFill>
                <a:schemeClr val="dk1"/>
              </a:solidFill>
              <a:latin typeface="Calibri"/>
              <a:ea typeface="Calibri"/>
              <a:cs typeface="Calibri"/>
              <a:sym typeface="Calibri"/>
            </a:endParaRPr>
          </a:p>
        </p:txBody>
      </p:sp>
      <p:sp>
        <p:nvSpPr>
          <p:cNvPr id="260" name="Google Shape;260;p11"/>
          <p:cNvSpPr/>
          <p:nvPr/>
        </p:nvSpPr>
        <p:spPr>
          <a:xfrm>
            <a:off x="8203526" y="3447700"/>
            <a:ext cx="3236700" cy="676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6E7A73"/>
              </a:buClr>
              <a:buSzPts val="1250"/>
              <a:buFont typeface="Nunito"/>
              <a:buNone/>
            </a:pPr>
            <a:r>
              <a:rPr b="0" i="1" lang="en-US" sz="1450" u="none" cap="none" strike="noStrike">
                <a:solidFill>
                  <a:srgbClr val="6E7A73"/>
                </a:solidFill>
                <a:latin typeface="Nunito"/>
                <a:ea typeface="Nunito"/>
                <a:cs typeface="Nunito"/>
                <a:sym typeface="Nunito"/>
              </a:rPr>
              <a:t>This is where the IEP goals come from.</a:t>
            </a:r>
            <a:endParaRPr b="0" i="0" sz="1450" u="none" cap="none" strike="noStrike">
              <a:solidFill>
                <a:schemeClr val="dk1"/>
              </a:solidFill>
              <a:latin typeface="Calibri"/>
              <a:ea typeface="Calibri"/>
              <a:cs typeface="Calibri"/>
              <a:sym typeface="Calibri"/>
            </a:endParaRPr>
          </a:p>
        </p:txBody>
      </p:sp>
      <p:sp>
        <p:nvSpPr>
          <p:cNvPr id="261" name="Google Shape;261;p11"/>
          <p:cNvSpPr/>
          <p:nvPr/>
        </p:nvSpPr>
        <p:spPr>
          <a:xfrm>
            <a:off x="385400" y="4288950"/>
            <a:ext cx="11303400" cy="822900"/>
          </a:xfrm>
          <a:prstGeom prst="roundRect">
            <a:avLst>
              <a:gd fmla="val 10000"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705433" y="4362091"/>
            <a:ext cx="2743200" cy="676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550"/>
              <a:buFont typeface="Nunito Black"/>
              <a:buNone/>
            </a:pPr>
            <a:r>
              <a:rPr b="0" i="0" lang="en-US" sz="1800" u="none" cap="none" strike="noStrike">
                <a:solidFill>
                  <a:srgbClr val="254E3F"/>
                </a:solidFill>
                <a:latin typeface="Nunito Black"/>
                <a:ea typeface="Nunito Black"/>
                <a:cs typeface="Nunito Black"/>
                <a:sym typeface="Nunito Black"/>
              </a:rPr>
              <a:t>Recommendations</a:t>
            </a:r>
            <a:endParaRPr b="0" i="0" sz="1800" u="none" cap="none" strike="noStrike">
              <a:solidFill>
                <a:schemeClr val="dk1"/>
              </a:solidFill>
              <a:latin typeface="Calibri"/>
              <a:ea typeface="Calibri"/>
              <a:cs typeface="Calibri"/>
              <a:sym typeface="Calibri"/>
            </a:endParaRPr>
          </a:p>
        </p:txBody>
      </p:sp>
      <p:sp>
        <p:nvSpPr>
          <p:cNvPr id="263" name="Google Shape;263;p11"/>
          <p:cNvSpPr/>
          <p:nvPr/>
        </p:nvSpPr>
        <p:spPr>
          <a:xfrm>
            <a:off x="3585793" y="4362091"/>
            <a:ext cx="4480500" cy="676800"/>
          </a:xfrm>
          <a:prstGeom prst="rect">
            <a:avLst/>
          </a:prstGeom>
          <a:noFill/>
          <a:ln>
            <a:noFill/>
          </a:ln>
        </p:spPr>
        <p:txBody>
          <a:bodyPr anchorCtr="0" anchor="ctr" bIns="0" lIns="0" spcFirstLastPara="1" rIns="0" wrap="square" tIns="0">
            <a:noAutofit/>
          </a:bodyPr>
          <a:lstStyle/>
          <a:p>
            <a:pPr indent="0" lvl="0" marL="0" marR="0" rtl="0" algn="l">
              <a:lnSpc>
                <a:spcPct val="138461"/>
              </a:lnSpc>
              <a:spcBef>
                <a:spcPts val="0"/>
              </a:spcBef>
              <a:spcAft>
                <a:spcPts val="0"/>
              </a:spcAft>
              <a:buClr>
                <a:srgbClr val="2E3B36"/>
              </a:buClr>
              <a:buSzPts val="1300"/>
              <a:buFont typeface="Nunito"/>
              <a:buNone/>
            </a:pPr>
            <a:r>
              <a:rPr b="0" i="0" lang="en-US" u="none" cap="none" strike="noStrike">
                <a:solidFill>
                  <a:srgbClr val="2E3B36"/>
                </a:solidFill>
                <a:latin typeface="Nunito"/>
                <a:ea typeface="Nunito"/>
                <a:cs typeface="Nunito"/>
                <a:sym typeface="Nunito"/>
              </a:rPr>
              <a:t>Strategies and supports the data points toward.</a:t>
            </a:r>
            <a:endParaRPr b="0" i="0" u="none" cap="none" strike="noStrike">
              <a:solidFill>
                <a:schemeClr val="dk1"/>
              </a:solidFill>
              <a:latin typeface="Calibri"/>
              <a:ea typeface="Calibri"/>
              <a:cs typeface="Calibri"/>
              <a:sym typeface="Calibri"/>
            </a:endParaRPr>
          </a:p>
        </p:txBody>
      </p:sp>
      <p:sp>
        <p:nvSpPr>
          <p:cNvPr id="264" name="Google Shape;264;p11"/>
          <p:cNvSpPr/>
          <p:nvPr/>
        </p:nvSpPr>
        <p:spPr>
          <a:xfrm>
            <a:off x="8203526" y="4362100"/>
            <a:ext cx="3236700" cy="676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6E7A73"/>
              </a:buClr>
              <a:buSzPts val="1250"/>
              <a:buFont typeface="Nunito"/>
              <a:buNone/>
            </a:pPr>
            <a:r>
              <a:rPr b="0" i="1" lang="en-US" sz="1450" u="none" cap="none" strike="noStrike">
                <a:solidFill>
                  <a:srgbClr val="6E7A73"/>
                </a:solidFill>
                <a:latin typeface="Nunito"/>
                <a:ea typeface="Nunito"/>
                <a:cs typeface="Nunito"/>
                <a:sym typeface="Nunito"/>
              </a:rPr>
              <a:t>This is where your accommodations come from.</a:t>
            </a:r>
            <a:endParaRPr b="0" i="0" sz="1450" u="none" cap="none" strike="noStrike">
              <a:solidFill>
                <a:schemeClr val="dk1"/>
              </a:solidFill>
              <a:latin typeface="Calibri"/>
              <a:ea typeface="Calibri"/>
              <a:cs typeface="Calibri"/>
              <a:sym typeface="Calibri"/>
            </a:endParaRPr>
          </a:p>
        </p:txBody>
      </p:sp>
      <p:sp>
        <p:nvSpPr>
          <p:cNvPr id="265" name="Google Shape;265;p11"/>
          <p:cNvSpPr/>
          <p:nvPr/>
        </p:nvSpPr>
        <p:spPr>
          <a:xfrm>
            <a:off x="385400" y="5294775"/>
            <a:ext cx="11303400" cy="749700"/>
          </a:xfrm>
          <a:prstGeom prst="roundRect">
            <a:avLst>
              <a:gd fmla="val 10976" name="adj"/>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568150" y="5294775"/>
            <a:ext cx="10932600" cy="7497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1450"/>
              <a:buFont typeface="Nunito Black"/>
              <a:buNone/>
            </a:pPr>
            <a:r>
              <a:rPr b="0" i="0" lang="en-US" sz="1600" u="none" cap="none" strike="noStrike">
                <a:solidFill>
                  <a:srgbClr val="FFFFFF"/>
                </a:solidFill>
                <a:latin typeface="Nunito Black"/>
                <a:ea typeface="Nunito Black"/>
                <a:cs typeface="Nunito Black"/>
                <a:sym typeface="Nunito Black"/>
              </a:rPr>
              <a:t>Every accommodation on an IEP traces back to something in this report. If one doesn't make sense to you, that's a real question with a real answer — come ask.</a:t>
            </a:r>
            <a:endParaRPr b="0" i="0" sz="1600" u="none" cap="none" strike="noStrike">
              <a:solidFill>
                <a:schemeClr val="dk1"/>
              </a:solidFill>
              <a:latin typeface="Calibri"/>
              <a:ea typeface="Calibri"/>
              <a:cs typeface="Calibri"/>
              <a:sym typeface="Calibri"/>
            </a:endParaRPr>
          </a:p>
        </p:txBody>
      </p:sp>
      <p:sp>
        <p:nvSpPr>
          <p:cNvPr id="267" name="Google Shape;267;p11"/>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11</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3A2F"/>
        </a:solidFill>
      </p:bgPr>
    </p:bg>
    <p:spTree>
      <p:nvGrpSpPr>
        <p:cNvPr id="272" name="Shape 272"/>
        <p:cNvGrpSpPr/>
        <p:nvPr/>
      </p:nvGrpSpPr>
      <p:grpSpPr>
        <a:xfrm>
          <a:off x="0" y="0"/>
          <a:ext cx="0" cy="0"/>
          <a:chOff x="0" y="0"/>
          <a:chExt cx="0" cy="0"/>
        </a:xfrm>
      </p:grpSpPr>
      <p:sp>
        <p:nvSpPr>
          <p:cNvPr id="273" name="Google Shape;273;p12"/>
          <p:cNvSpPr/>
          <p:nvPr/>
        </p:nvSpPr>
        <p:spPr>
          <a:xfrm>
            <a:off x="566928" y="640080"/>
            <a:ext cx="11057839"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50"/>
              <a:buFont typeface="Nunito Black"/>
              <a:buNone/>
            </a:pPr>
            <a:r>
              <a:rPr b="0" i="0" lang="en-US" sz="1150" u="none" cap="none" strike="noStrike">
                <a:solidFill>
                  <a:srgbClr val="1CC4A3"/>
                </a:solidFill>
                <a:latin typeface="Nunito Black"/>
                <a:ea typeface="Nunito Black"/>
                <a:cs typeface="Nunito Black"/>
                <a:sym typeface="Nunito Black"/>
              </a:rPr>
              <a:t>THREE THINGS, AND THEN I'LL LET YOU GO</a:t>
            </a:r>
            <a:endParaRPr b="0" i="0" sz="1150" u="none" cap="none" strike="noStrike">
              <a:solidFill>
                <a:schemeClr val="dk1"/>
              </a:solidFill>
              <a:latin typeface="Calibri"/>
              <a:ea typeface="Calibri"/>
              <a:cs typeface="Calibri"/>
              <a:sym typeface="Calibri"/>
            </a:endParaRPr>
          </a:p>
        </p:txBody>
      </p:sp>
      <p:sp>
        <p:nvSpPr>
          <p:cNvPr id="274" name="Google Shape;274;p12"/>
          <p:cNvSpPr/>
          <p:nvPr/>
        </p:nvSpPr>
        <p:spPr>
          <a:xfrm>
            <a:off x="566928" y="1005840"/>
            <a:ext cx="11057839" cy="7132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000"/>
              <a:buFont typeface="Nunito Black"/>
              <a:buNone/>
            </a:pPr>
            <a:r>
              <a:rPr b="0" i="0" lang="en-US" sz="5500" u="none" cap="none" strike="noStrike">
                <a:solidFill>
                  <a:srgbClr val="FFFFFF"/>
                </a:solidFill>
                <a:latin typeface="Nunito Black"/>
                <a:ea typeface="Nunito Black"/>
                <a:cs typeface="Nunito Black"/>
                <a:sym typeface="Nunito Black"/>
              </a:rPr>
              <a:t>Ask before you refer,</a:t>
            </a:r>
            <a:endParaRPr b="0" i="0" sz="5500" u="none" cap="none" strike="noStrike">
              <a:solidFill>
                <a:schemeClr val="dk1"/>
              </a:solidFill>
              <a:latin typeface="Calibri"/>
              <a:ea typeface="Calibri"/>
              <a:cs typeface="Calibri"/>
              <a:sym typeface="Calibri"/>
            </a:endParaRPr>
          </a:p>
        </p:txBody>
      </p:sp>
      <p:sp>
        <p:nvSpPr>
          <p:cNvPr id="275" name="Google Shape;275;p12"/>
          <p:cNvSpPr/>
          <p:nvPr/>
        </p:nvSpPr>
        <p:spPr>
          <a:xfrm>
            <a:off x="566928" y="1664208"/>
            <a:ext cx="11057839" cy="7132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4000"/>
              <a:buFont typeface="Nunito Black"/>
              <a:buNone/>
            </a:pPr>
            <a:r>
              <a:rPr b="0" i="0" lang="en-US" sz="5500" u="none" cap="none" strike="noStrike">
                <a:solidFill>
                  <a:srgbClr val="4EF7D6"/>
                </a:solidFill>
                <a:latin typeface="Nunito Black"/>
                <a:ea typeface="Nunito Black"/>
                <a:cs typeface="Nunito Black"/>
                <a:sym typeface="Nunito Black"/>
              </a:rPr>
              <a:t>not after.</a:t>
            </a:r>
            <a:endParaRPr b="0" i="0" sz="5500" u="none" cap="none" strike="noStrike">
              <a:solidFill>
                <a:srgbClr val="4EF7D6"/>
              </a:solidFill>
              <a:latin typeface="Calibri"/>
              <a:ea typeface="Calibri"/>
              <a:cs typeface="Calibri"/>
              <a:sym typeface="Calibri"/>
            </a:endParaRPr>
          </a:p>
        </p:txBody>
      </p:sp>
      <p:sp>
        <p:nvSpPr>
          <p:cNvPr id="276" name="Google Shape;276;p12"/>
          <p:cNvSpPr/>
          <p:nvPr/>
        </p:nvSpPr>
        <p:spPr>
          <a:xfrm>
            <a:off x="577010" y="2541501"/>
            <a:ext cx="3417600" cy="2266800"/>
          </a:xfrm>
          <a:prstGeom prst="roundRect">
            <a:avLst>
              <a:gd fmla="val 5000" name="adj"/>
            </a:avLst>
          </a:prstGeom>
          <a:solidFill>
            <a:srgbClr val="1C6A55"/>
          </a:solidFill>
          <a:ln cap="flat" cmpd="sng" w="19050">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698171" y="2660097"/>
            <a:ext cx="457200" cy="457200"/>
          </a:xfrm>
          <a:prstGeom prst="ellipse">
            <a:avLst/>
          </a:prstGeom>
          <a:solidFill>
            <a:srgbClr val="4EF7D6"/>
          </a:solidFill>
          <a:ln cap="flat" cmpd="sng" w="12700">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694584" y="2663455"/>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54E3F"/>
              </a:buClr>
              <a:buSzPts val="1500"/>
              <a:buFont typeface="Nunito Black"/>
              <a:buNone/>
            </a:pPr>
            <a:r>
              <a:rPr b="0" i="0" lang="en-US" sz="2000" u="none" cap="none" strike="noStrike">
                <a:solidFill>
                  <a:srgbClr val="254E3F"/>
                </a:solidFill>
                <a:latin typeface="Nunito Black"/>
                <a:ea typeface="Nunito Black"/>
                <a:cs typeface="Nunito Black"/>
                <a:sym typeface="Nunito Black"/>
              </a:rPr>
              <a:t>1</a:t>
            </a:r>
            <a:endParaRPr b="0" i="0" sz="2000" u="none" cap="none" strike="noStrike">
              <a:solidFill>
                <a:schemeClr val="dk1"/>
              </a:solidFill>
              <a:latin typeface="Calibri"/>
              <a:ea typeface="Calibri"/>
              <a:cs typeface="Calibri"/>
              <a:sym typeface="Calibri"/>
            </a:endParaRPr>
          </a:p>
        </p:txBody>
      </p:sp>
      <p:sp>
        <p:nvSpPr>
          <p:cNvPr id="279" name="Google Shape;279;p12"/>
          <p:cNvSpPr/>
          <p:nvPr/>
        </p:nvSpPr>
        <p:spPr>
          <a:xfrm>
            <a:off x="718350" y="3217872"/>
            <a:ext cx="2832000" cy="41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Nunito Black"/>
              <a:buNone/>
            </a:pPr>
            <a:r>
              <a:rPr b="0" i="0" lang="en-US" sz="1800" u="none" cap="none" strike="noStrike">
                <a:solidFill>
                  <a:srgbClr val="FFFFFF"/>
                </a:solidFill>
                <a:latin typeface="Nunito Black"/>
                <a:ea typeface="Nunito Black"/>
                <a:cs typeface="Nunito Black"/>
                <a:sym typeface="Nunito Black"/>
              </a:rPr>
              <a:t>Call me first.</a:t>
            </a:r>
            <a:endParaRPr b="0" i="0" sz="1800" u="none" cap="none" strike="noStrike">
              <a:solidFill>
                <a:schemeClr val="dk1"/>
              </a:solidFill>
              <a:latin typeface="Calibri"/>
              <a:ea typeface="Calibri"/>
              <a:cs typeface="Calibri"/>
              <a:sym typeface="Calibri"/>
            </a:endParaRPr>
          </a:p>
        </p:txBody>
      </p:sp>
      <p:sp>
        <p:nvSpPr>
          <p:cNvPr id="280" name="Google Shape;280;p12"/>
          <p:cNvSpPr/>
          <p:nvPr/>
        </p:nvSpPr>
        <p:spPr>
          <a:xfrm>
            <a:off x="718324" y="3730225"/>
            <a:ext cx="3124800" cy="860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D8CFC0"/>
              </a:buClr>
              <a:buSzPts val="1250"/>
              <a:buFont typeface="Nunito"/>
              <a:buNone/>
            </a:pPr>
            <a:r>
              <a:rPr b="0" i="0" lang="en-US" sz="1600" u="none" cap="none" strike="noStrike">
                <a:solidFill>
                  <a:srgbClr val="D8CFC0"/>
                </a:solidFill>
                <a:latin typeface="Nunito"/>
                <a:ea typeface="Nunito"/>
                <a:cs typeface="Nunito"/>
                <a:sym typeface="Nunito"/>
              </a:rPr>
              <a:t>Ten minutes of consultation can save a 45-day evaluation — or make the one we do far better.</a:t>
            </a:r>
            <a:endParaRPr b="0" i="0" sz="1600" u="none" cap="none" strike="noStrike">
              <a:solidFill>
                <a:schemeClr val="dk1"/>
              </a:solidFill>
              <a:latin typeface="Calibri"/>
              <a:ea typeface="Calibri"/>
              <a:cs typeface="Calibri"/>
              <a:sym typeface="Calibri"/>
            </a:endParaRPr>
          </a:p>
        </p:txBody>
      </p:sp>
      <p:sp>
        <p:nvSpPr>
          <p:cNvPr id="281" name="Google Shape;281;p12"/>
          <p:cNvSpPr/>
          <p:nvPr/>
        </p:nvSpPr>
        <p:spPr>
          <a:xfrm>
            <a:off x="4235706" y="2541501"/>
            <a:ext cx="3417600" cy="2266800"/>
          </a:xfrm>
          <a:prstGeom prst="roundRect">
            <a:avLst>
              <a:gd fmla="val 5000" name="adj"/>
            </a:avLst>
          </a:prstGeom>
          <a:solidFill>
            <a:srgbClr val="1C6A55"/>
          </a:solidFill>
          <a:ln cap="flat" cmpd="sng" w="19050">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
          <p:cNvSpPr/>
          <p:nvPr/>
        </p:nvSpPr>
        <p:spPr>
          <a:xfrm>
            <a:off x="4356865" y="2660097"/>
            <a:ext cx="457200" cy="457200"/>
          </a:xfrm>
          <a:prstGeom prst="ellipse">
            <a:avLst/>
          </a:prstGeom>
          <a:solidFill>
            <a:srgbClr val="4EF7D6"/>
          </a:solidFill>
          <a:ln cap="flat" cmpd="sng" w="12700">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2"/>
          <p:cNvSpPr/>
          <p:nvPr/>
        </p:nvSpPr>
        <p:spPr>
          <a:xfrm>
            <a:off x="4353278" y="2663455"/>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54E3F"/>
              </a:buClr>
              <a:buSzPts val="1500"/>
              <a:buFont typeface="Nunito Black"/>
              <a:buNone/>
            </a:pPr>
            <a:r>
              <a:rPr b="0" i="0" lang="en-US" sz="2000" u="none" cap="none" strike="noStrike">
                <a:solidFill>
                  <a:srgbClr val="254E3F"/>
                </a:solidFill>
                <a:latin typeface="Nunito Black"/>
                <a:ea typeface="Nunito Black"/>
                <a:cs typeface="Nunito Black"/>
                <a:sym typeface="Nunito Black"/>
              </a:rPr>
              <a:t>2</a:t>
            </a:r>
            <a:endParaRPr b="0" i="0" sz="2000" u="none" cap="none" strike="noStrike">
              <a:solidFill>
                <a:schemeClr val="dk1"/>
              </a:solidFill>
              <a:latin typeface="Calibri"/>
              <a:ea typeface="Calibri"/>
              <a:cs typeface="Calibri"/>
              <a:sym typeface="Calibri"/>
            </a:endParaRPr>
          </a:p>
        </p:txBody>
      </p:sp>
      <p:sp>
        <p:nvSpPr>
          <p:cNvPr id="284" name="Google Shape;284;p12"/>
          <p:cNvSpPr/>
          <p:nvPr/>
        </p:nvSpPr>
        <p:spPr>
          <a:xfrm>
            <a:off x="4376155" y="3217872"/>
            <a:ext cx="2832000" cy="41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Nunito Black"/>
              <a:buNone/>
            </a:pPr>
            <a:r>
              <a:rPr b="0" i="0" lang="en-US" sz="1800" u="none" cap="none" strike="noStrike">
                <a:solidFill>
                  <a:srgbClr val="FFFFFF"/>
                </a:solidFill>
                <a:latin typeface="Nunito Black"/>
                <a:ea typeface="Nunito Black"/>
                <a:cs typeface="Nunito Black"/>
                <a:sym typeface="Nunito Black"/>
              </a:rPr>
              <a:t>Send data, not a hunch.</a:t>
            </a:r>
            <a:endParaRPr b="0" i="0" sz="1800" u="none" cap="none" strike="noStrike">
              <a:solidFill>
                <a:schemeClr val="dk1"/>
              </a:solidFill>
              <a:latin typeface="Calibri"/>
              <a:ea typeface="Calibri"/>
              <a:cs typeface="Calibri"/>
              <a:sym typeface="Calibri"/>
            </a:endParaRPr>
          </a:p>
        </p:txBody>
      </p:sp>
      <p:sp>
        <p:nvSpPr>
          <p:cNvPr id="285" name="Google Shape;285;p12"/>
          <p:cNvSpPr/>
          <p:nvPr/>
        </p:nvSpPr>
        <p:spPr>
          <a:xfrm>
            <a:off x="4377025" y="3730225"/>
            <a:ext cx="3124800" cy="860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D8CFC0"/>
              </a:buClr>
              <a:buSzPts val="1250"/>
              <a:buFont typeface="Nunito"/>
              <a:buNone/>
            </a:pPr>
            <a:r>
              <a:rPr b="0" i="0" lang="en-US" sz="1600" u="none" cap="none" strike="noStrike">
                <a:solidFill>
                  <a:srgbClr val="D8CFC0"/>
                </a:solidFill>
                <a:latin typeface="Nunito"/>
                <a:ea typeface="Nunito"/>
                <a:cs typeface="Nunito"/>
                <a:sym typeface="Nunito"/>
              </a:rPr>
              <a:t>Dated, specific, compared to peers, with what you already tried.</a:t>
            </a:r>
            <a:endParaRPr b="0" i="0" sz="1600" u="none" cap="none" strike="noStrike">
              <a:solidFill>
                <a:schemeClr val="dk1"/>
              </a:solidFill>
              <a:latin typeface="Calibri"/>
              <a:ea typeface="Calibri"/>
              <a:cs typeface="Calibri"/>
              <a:sym typeface="Calibri"/>
            </a:endParaRPr>
          </a:p>
        </p:txBody>
      </p:sp>
      <p:sp>
        <p:nvSpPr>
          <p:cNvPr id="286" name="Google Shape;286;p12"/>
          <p:cNvSpPr/>
          <p:nvPr/>
        </p:nvSpPr>
        <p:spPr>
          <a:xfrm>
            <a:off x="7904489" y="2541501"/>
            <a:ext cx="3417600" cy="2266800"/>
          </a:xfrm>
          <a:prstGeom prst="roundRect">
            <a:avLst>
              <a:gd fmla="val 5000" name="adj"/>
            </a:avLst>
          </a:prstGeom>
          <a:solidFill>
            <a:srgbClr val="1C6A55"/>
          </a:solidFill>
          <a:ln cap="flat" cmpd="sng" w="19050">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8025644" y="2660097"/>
            <a:ext cx="457200" cy="457200"/>
          </a:xfrm>
          <a:prstGeom prst="ellipse">
            <a:avLst/>
          </a:prstGeom>
          <a:solidFill>
            <a:srgbClr val="4EF7D6"/>
          </a:solidFill>
          <a:ln cap="flat" cmpd="sng" w="12700">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8022057" y="2663455"/>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54E3F"/>
              </a:buClr>
              <a:buSzPts val="1500"/>
              <a:buFont typeface="Nunito Black"/>
              <a:buNone/>
            </a:pPr>
            <a:r>
              <a:rPr b="0" i="0" lang="en-US" sz="2000" u="none" cap="none" strike="noStrike">
                <a:solidFill>
                  <a:srgbClr val="254E3F"/>
                </a:solidFill>
                <a:latin typeface="Nunito Black"/>
                <a:ea typeface="Nunito Black"/>
                <a:cs typeface="Nunito Black"/>
                <a:sym typeface="Nunito Black"/>
              </a:rPr>
              <a:t>3</a:t>
            </a:r>
            <a:endParaRPr b="0" i="0" sz="2000" u="none" cap="none" strike="noStrike">
              <a:solidFill>
                <a:schemeClr val="dk1"/>
              </a:solidFill>
              <a:latin typeface="Calibri"/>
              <a:ea typeface="Calibri"/>
              <a:cs typeface="Calibri"/>
              <a:sym typeface="Calibri"/>
            </a:endParaRPr>
          </a:p>
        </p:txBody>
      </p:sp>
      <p:sp>
        <p:nvSpPr>
          <p:cNvPr id="289" name="Google Shape;289;p12"/>
          <p:cNvSpPr/>
          <p:nvPr/>
        </p:nvSpPr>
        <p:spPr>
          <a:xfrm>
            <a:off x="8044051" y="3217872"/>
            <a:ext cx="3153900" cy="41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Nunito Black"/>
              <a:buNone/>
            </a:pPr>
            <a:r>
              <a:rPr b="0" i="0" lang="en-US" sz="1800" u="none" cap="none" strike="noStrike">
                <a:solidFill>
                  <a:srgbClr val="FFFFFF"/>
                </a:solidFill>
                <a:latin typeface="Nunito Black"/>
                <a:ea typeface="Nunito Black"/>
                <a:cs typeface="Nunito Black"/>
                <a:sym typeface="Nunito Black"/>
              </a:rPr>
              <a:t>Read the impact statement.</a:t>
            </a:r>
            <a:endParaRPr b="0" i="0" sz="1800" u="none" cap="none" strike="noStrike">
              <a:solidFill>
                <a:schemeClr val="dk1"/>
              </a:solidFill>
              <a:latin typeface="Calibri"/>
              <a:ea typeface="Calibri"/>
              <a:cs typeface="Calibri"/>
              <a:sym typeface="Calibri"/>
            </a:endParaRPr>
          </a:p>
        </p:txBody>
      </p:sp>
      <p:sp>
        <p:nvSpPr>
          <p:cNvPr id="290" name="Google Shape;290;p12"/>
          <p:cNvSpPr/>
          <p:nvPr/>
        </p:nvSpPr>
        <p:spPr>
          <a:xfrm>
            <a:off x="8045825" y="3730225"/>
            <a:ext cx="3124800" cy="860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D8CFC0"/>
              </a:buClr>
              <a:buSzPts val="1250"/>
              <a:buFont typeface="Nunito"/>
              <a:buNone/>
            </a:pPr>
            <a:r>
              <a:rPr b="0" i="0" lang="en-US" sz="1600" u="none" cap="none" strike="noStrike">
                <a:solidFill>
                  <a:srgbClr val="D8CFC0"/>
                </a:solidFill>
                <a:latin typeface="Nunito"/>
                <a:ea typeface="Nunito"/>
                <a:cs typeface="Nunito"/>
                <a:sym typeface="Nunito"/>
              </a:rPr>
              <a:t>Then tell me if it's wrong. You see this kid all day; I saw them for two hours.</a:t>
            </a:r>
            <a:endParaRPr b="0" i="0" sz="1600" u="none" cap="none" strike="noStrike">
              <a:solidFill>
                <a:schemeClr val="dk1"/>
              </a:solidFill>
              <a:latin typeface="Calibri"/>
              <a:ea typeface="Calibri"/>
              <a:cs typeface="Calibri"/>
              <a:sym typeface="Calibri"/>
            </a:endParaRPr>
          </a:p>
        </p:txBody>
      </p:sp>
      <p:cxnSp>
        <p:nvCxnSpPr>
          <p:cNvPr id="291" name="Google Shape;291;p12"/>
          <p:cNvCxnSpPr/>
          <p:nvPr/>
        </p:nvCxnSpPr>
        <p:spPr>
          <a:xfrm>
            <a:off x="566928" y="4983480"/>
            <a:ext cx="11057839" cy="0"/>
          </a:xfrm>
          <a:prstGeom prst="straightConnector1">
            <a:avLst/>
          </a:prstGeom>
          <a:noFill/>
          <a:ln cap="flat" cmpd="sng" w="12700">
            <a:solidFill>
              <a:srgbClr val="3D6F5E"/>
            </a:solidFill>
            <a:prstDash val="solid"/>
            <a:round/>
            <a:headEnd len="sm" w="sm" type="none"/>
            <a:tailEnd len="sm" w="sm" type="none"/>
          </a:ln>
        </p:spPr>
      </p:cxnSp>
      <p:sp>
        <p:nvSpPr>
          <p:cNvPr id="292" name="Google Shape;292;p12"/>
          <p:cNvSpPr/>
          <p:nvPr/>
        </p:nvSpPr>
        <p:spPr>
          <a:xfrm>
            <a:off x="566928" y="5138928"/>
            <a:ext cx="8503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Nunito"/>
              <a:buNone/>
            </a:pPr>
            <a:r>
              <a:rPr b="0" i="0" lang="en-US" sz="1500" u="none" cap="none" strike="noStrike">
                <a:solidFill>
                  <a:srgbClr val="FFFFFF"/>
                </a:solidFill>
                <a:latin typeface="Nunito"/>
                <a:ea typeface="Nunito"/>
                <a:cs typeface="Nunito"/>
                <a:sym typeface="Nunito"/>
              </a:rPr>
              <a:t>[ Name ]   ·   [ Educational Diagnostician / School Psychologist ]   ·   [ Email ]   ·   [ Extension ]</a:t>
            </a:r>
            <a:endParaRPr b="0" i="0" sz="1500" u="none" cap="none" strike="noStrike">
              <a:solidFill>
                <a:schemeClr val="dk1"/>
              </a:solidFill>
              <a:latin typeface="Calibri"/>
              <a:ea typeface="Calibri"/>
              <a:cs typeface="Calibri"/>
              <a:sym typeface="Calibri"/>
            </a:endParaRPr>
          </a:p>
        </p:txBody>
      </p:sp>
      <p:sp>
        <p:nvSpPr>
          <p:cNvPr id="293" name="Google Shape;293;p12"/>
          <p:cNvSpPr/>
          <p:nvPr/>
        </p:nvSpPr>
        <p:spPr>
          <a:xfrm>
            <a:off x="8259775" y="5138928"/>
            <a:ext cx="3364992"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C7C6C"/>
              </a:buClr>
              <a:buSzPts val="1200"/>
              <a:buFont typeface="Nunito Black"/>
              <a:buNone/>
            </a:pPr>
            <a:r>
              <a:rPr b="0" i="0" lang="en-US" sz="1200" u="none" cap="none" strike="noStrike">
                <a:solidFill>
                  <a:srgbClr val="1C7C6C"/>
                </a:solidFill>
                <a:latin typeface="Nunito Black"/>
                <a:ea typeface="Nunito Black"/>
                <a:cs typeface="Nunito Black"/>
                <a:sym typeface="Nunito Black"/>
              </a:rPr>
              <a:t>Free to use </a:t>
            </a:r>
            <a:r>
              <a:rPr lang="en-US" sz="1200">
                <a:solidFill>
                  <a:srgbClr val="1C7C6C"/>
                </a:solidFill>
                <a:latin typeface="Nunito Black"/>
                <a:ea typeface="Nunito Black"/>
                <a:cs typeface="Nunito Black"/>
                <a:sym typeface="Nunito Black"/>
              </a:rPr>
              <a:t>&amp;</a:t>
            </a:r>
            <a:r>
              <a:rPr b="0" i="0" lang="en-US" sz="1200" u="none" cap="none" strike="noStrike">
                <a:solidFill>
                  <a:srgbClr val="1C7C6C"/>
                </a:solidFill>
                <a:latin typeface="Nunito Black"/>
                <a:ea typeface="Nunito Black"/>
                <a:cs typeface="Nunito Black"/>
                <a:sym typeface="Nunito Black"/>
              </a:rPr>
              <a:t> adapt · barbersped.org</a:t>
            </a:r>
            <a:endParaRPr b="0" i="0" sz="1200" u="none" cap="none" strike="noStrike">
              <a:solidFill>
                <a:schemeClr val="dk1"/>
              </a:solidFill>
              <a:latin typeface="Calibri"/>
              <a:ea typeface="Calibri"/>
              <a:cs typeface="Calibri"/>
              <a:sym typeface="Calibri"/>
            </a:endParaRPr>
          </a:p>
        </p:txBody>
      </p:sp>
      <p:sp>
        <p:nvSpPr>
          <p:cNvPr id="294" name="Google Shape;294;p12"/>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F8D80"/>
              </a:buClr>
              <a:buSzPts val="1000"/>
              <a:buFont typeface="Nunito"/>
              <a:buNone/>
            </a:pPr>
            <a:r>
              <a:rPr b="0" i="0" lang="en-US" sz="1500" u="none" cap="none" strike="noStrike">
                <a:solidFill>
                  <a:srgbClr val="6F8D80"/>
                </a:solidFill>
                <a:latin typeface="Nunito"/>
                <a:ea typeface="Nunito"/>
                <a:cs typeface="Nunito"/>
                <a:sym typeface="Nunito"/>
              </a:rPr>
              <a:t>12</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36" name="Shape 36"/>
        <p:cNvGrpSpPr/>
        <p:nvPr/>
      </p:nvGrpSpPr>
      <p:grpSpPr>
        <a:xfrm>
          <a:off x="0" y="0"/>
          <a:ext cx="0" cy="0"/>
          <a:chOff x="0" y="0"/>
          <a:chExt cx="0" cy="0"/>
        </a:xfrm>
      </p:grpSpPr>
      <p:sp>
        <p:nvSpPr>
          <p:cNvPr id="37" name="Google Shape;37;p2"/>
          <p:cNvSpPr/>
          <p:nvPr/>
        </p:nvSpPr>
        <p:spPr>
          <a:xfrm>
            <a:off x="566928" y="420624"/>
            <a:ext cx="11057839"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500" u="none" cap="none" strike="noStrike">
                <a:solidFill>
                  <a:srgbClr val="254E3F"/>
                </a:solidFill>
                <a:latin typeface="Nunito Black"/>
                <a:ea typeface="Nunito Black"/>
                <a:cs typeface="Nunito Black"/>
                <a:sym typeface="Nunito Black"/>
              </a:rPr>
              <a:t>Two roles. The same question.</a:t>
            </a:r>
            <a:endParaRPr b="0" i="0" sz="4500" u="none" cap="none" strike="noStrike">
              <a:solidFill>
                <a:schemeClr val="dk1"/>
              </a:solidFill>
              <a:latin typeface="Calibri"/>
              <a:ea typeface="Calibri"/>
              <a:cs typeface="Calibri"/>
              <a:sym typeface="Calibri"/>
            </a:endParaRPr>
          </a:p>
        </p:txBody>
      </p:sp>
      <p:sp>
        <p:nvSpPr>
          <p:cNvPr id="38" name="Google Shape;38;p2"/>
          <p:cNvSpPr/>
          <p:nvPr/>
        </p:nvSpPr>
        <p:spPr>
          <a:xfrm>
            <a:off x="566925" y="1079000"/>
            <a:ext cx="11347200" cy="36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Texas has two evaluator credentials. Most campuses have one or the other — some have both.</a:t>
            </a:r>
            <a:endParaRPr b="0" i="0" sz="2000" u="none" cap="none" strike="noStrike">
              <a:solidFill>
                <a:schemeClr val="dk1"/>
              </a:solidFill>
              <a:latin typeface="Calibri"/>
              <a:ea typeface="Calibri"/>
              <a:cs typeface="Calibri"/>
              <a:sym typeface="Calibri"/>
            </a:endParaRPr>
          </a:p>
        </p:txBody>
      </p:sp>
      <p:sp>
        <p:nvSpPr>
          <p:cNvPr id="39" name="Google Shape;39;p2"/>
          <p:cNvSpPr/>
          <p:nvPr/>
        </p:nvSpPr>
        <p:spPr>
          <a:xfrm>
            <a:off x="566925" y="1622500"/>
            <a:ext cx="5346000" cy="3434100"/>
          </a:xfrm>
          <a:prstGeom prst="roundRect">
            <a:avLst>
              <a:gd fmla="val 2535"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566925" y="1622499"/>
            <a:ext cx="5346000" cy="536100"/>
          </a:xfrm>
          <a:prstGeom prst="roundRect">
            <a:avLst>
              <a:gd fmla="val 12500" name="adj"/>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566928" y="1957219"/>
            <a:ext cx="5346000" cy="201300"/>
          </a:xfrm>
          <a:prstGeom prst="rect">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822950" y="1580707"/>
            <a:ext cx="5090100" cy="65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Nunito Black"/>
              <a:buNone/>
            </a:pPr>
            <a:r>
              <a:rPr b="0" i="0" lang="en-US" sz="2300" u="none" cap="none" strike="noStrike">
                <a:solidFill>
                  <a:srgbClr val="FFFFFF"/>
                </a:solidFill>
                <a:latin typeface="Nunito Black"/>
                <a:ea typeface="Nunito Black"/>
                <a:cs typeface="Nunito Black"/>
                <a:sym typeface="Nunito Black"/>
              </a:rPr>
              <a:t>EDUCATIONAL DIAGNOSTICIAN</a:t>
            </a:r>
            <a:endParaRPr b="0" i="0" sz="2300" u="none" cap="none" strike="noStrike">
              <a:solidFill>
                <a:schemeClr val="dk1"/>
              </a:solidFill>
              <a:latin typeface="Calibri"/>
              <a:ea typeface="Calibri"/>
              <a:cs typeface="Calibri"/>
              <a:sym typeface="Calibri"/>
            </a:endParaRPr>
          </a:p>
        </p:txBody>
      </p:sp>
      <p:sp>
        <p:nvSpPr>
          <p:cNvPr id="43" name="Google Shape;43;p2"/>
          <p:cNvSpPr/>
          <p:nvPr/>
        </p:nvSpPr>
        <p:spPr>
          <a:xfrm>
            <a:off x="822950" y="2308188"/>
            <a:ext cx="4833900" cy="2554800"/>
          </a:xfrm>
          <a:prstGeom prst="rect">
            <a:avLst/>
          </a:prstGeom>
          <a:noFill/>
          <a:ln>
            <a:noFill/>
          </a:ln>
        </p:spPr>
        <p:txBody>
          <a:bodyPr anchorCtr="0" anchor="ctr" bIns="0" lIns="0" spcFirstLastPara="1" rIns="0" wrap="square" tIns="0">
            <a:noAutofit/>
          </a:bodyPr>
          <a:lstStyle/>
          <a:p>
            <a:pPr indent="-342900" lvl="0" marL="342900" marR="0" rtl="0" algn="l">
              <a:lnSpc>
                <a:spcPct val="115000"/>
              </a:lnSpc>
              <a:spcBef>
                <a:spcPts val="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Certified by SBEC — an educator credential, issued by the state's teaching board</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Master's degree, plus required classroom teaching experience</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Trained in the assessment of learning: cognitive, academic, and processing</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Usually the lead evaluator on learning-based referrals — reading, writing, math</a:t>
            </a:r>
            <a:endParaRPr b="0" i="0" sz="1450" u="none" cap="none" strike="noStrike">
              <a:solidFill>
                <a:schemeClr val="dk1"/>
              </a:solidFill>
              <a:latin typeface="Calibri"/>
              <a:ea typeface="Calibri"/>
              <a:cs typeface="Calibri"/>
              <a:sym typeface="Calibri"/>
            </a:endParaRPr>
          </a:p>
        </p:txBody>
      </p:sp>
      <p:sp>
        <p:nvSpPr>
          <p:cNvPr id="44" name="Google Shape;44;p2"/>
          <p:cNvSpPr/>
          <p:nvPr/>
        </p:nvSpPr>
        <p:spPr>
          <a:xfrm>
            <a:off x="6278725" y="1622500"/>
            <a:ext cx="5346000" cy="3434100"/>
          </a:xfrm>
          <a:prstGeom prst="roundRect">
            <a:avLst>
              <a:gd fmla="val 2535"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6278725" y="1622499"/>
            <a:ext cx="5346000" cy="536100"/>
          </a:xfrm>
          <a:prstGeom prst="roundRect">
            <a:avLst>
              <a:gd fmla="val 12500" name="adj"/>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6278728" y="1957219"/>
            <a:ext cx="5346000" cy="201300"/>
          </a:xfrm>
          <a:prstGeom prst="rect">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6534760" y="1580702"/>
            <a:ext cx="4888800" cy="65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Nunito Black"/>
              <a:buNone/>
            </a:pPr>
            <a:r>
              <a:rPr b="0" i="0" lang="en-US" sz="2300" u="none" cap="none" strike="noStrike">
                <a:solidFill>
                  <a:srgbClr val="FFFFFF"/>
                </a:solidFill>
                <a:latin typeface="Nunito Black"/>
                <a:ea typeface="Nunito Black"/>
                <a:cs typeface="Nunito Black"/>
                <a:sym typeface="Nunito Black"/>
              </a:rPr>
              <a:t>SCHOOL PSYCHOLOGIST</a:t>
            </a:r>
            <a:endParaRPr b="0" i="0" sz="2300" u="none" cap="none" strike="noStrike">
              <a:solidFill>
                <a:schemeClr val="dk1"/>
              </a:solidFill>
              <a:latin typeface="Calibri"/>
              <a:ea typeface="Calibri"/>
              <a:cs typeface="Calibri"/>
              <a:sym typeface="Calibri"/>
            </a:endParaRPr>
          </a:p>
        </p:txBody>
      </p:sp>
      <p:sp>
        <p:nvSpPr>
          <p:cNvPr id="48" name="Google Shape;48;p2"/>
          <p:cNvSpPr/>
          <p:nvPr/>
        </p:nvSpPr>
        <p:spPr>
          <a:xfrm>
            <a:off x="6534750" y="2308188"/>
            <a:ext cx="4833900" cy="2554800"/>
          </a:xfrm>
          <a:prstGeom prst="rect">
            <a:avLst/>
          </a:prstGeom>
          <a:noFill/>
          <a:ln>
            <a:noFill/>
          </a:ln>
        </p:spPr>
        <p:txBody>
          <a:bodyPr anchorCtr="0" anchor="ctr" bIns="0" lIns="0" spcFirstLastPara="1" rIns="0" wrap="square" tIns="0">
            <a:noAutofit/>
          </a:bodyPr>
          <a:lstStyle/>
          <a:p>
            <a:pPr indent="-342900" lvl="0" marL="342900" marR="0" rtl="0" algn="l">
              <a:lnSpc>
                <a:spcPct val="115000"/>
              </a:lnSpc>
              <a:spcBef>
                <a:spcPts val="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Licensed by the Texas Behavioral Health Executive Council — a psychology credential</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Specialist-level degree, 60+ graduate hours, plus a full-year supervised internship</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Trained in learning, behavior, development, and school mental health</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Usually the lead evaluator on emotional, behavioral, and autism referrals</a:t>
            </a:r>
            <a:endParaRPr b="0" i="0" sz="1450" u="none" cap="none" strike="noStrike">
              <a:solidFill>
                <a:schemeClr val="dk1"/>
              </a:solidFill>
              <a:latin typeface="Calibri"/>
              <a:ea typeface="Calibri"/>
              <a:cs typeface="Calibri"/>
              <a:sym typeface="Calibri"/>
            </a:endParaRPr>
          </a:p>
        </p:txBody>
      </p:sp>
      <p:sp>
        <p:nvSpPr>
          <p:cNvPr id="49" name="Google Shape;49;p2"/>
          <p:cNvSpPr/>
          <p:nvPr/>
        </p:nvSpPr>
        <p:spPr>
          <a:xfrm>
            <a:off x="566928" y="5138928"/>
            <a:ext cx="11057839" cy="804672"/>
          </a:xfrm>
          <a:prstGeom prst="roundRect">
            <a:avLst>
              <a:gd fmla="val 10227" name="adj"/>
            </a:avLst>
          </a:prstGeom>
          <a:solidFill>
            <a:srgbClr val="E4E0D4"/>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841248" y="5138928"/>
            <a:ext cx="10509199"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400"/>
              <a:buFont typeface="Nunito Black"/>
              <a:buNone/>
            </a:pPr>
            <a:r>
              <a:rPr b="0" i="0" lang="en-US" sz="1600" u="none" cap="none" strike="noStrike">
                <a:solidFill>
                  <a:srgbClr val="5D2707"/>
                </a:solidFill>
                <a:latin typeface="Nunito Black"/>
                <a:ea typeface="Nunito Black"/>
                <a:cs typeface="Nunito Black"/>
                <a:sym typeface="Nunito Black"/>
              </a:rPr>
              <a:t>The overlap is bigger than the difference. </a:t>
            </a:r>
            <a:r>
              <a:rPr b="0" i="0" lang="en-US" sz="1600" u="none" cap="none" strike="noStrike">
                <a:solidFill>
                  <a:srgbClr val="2E3B36"/>
                </a:solidFill>
                <a:latin typeface="Nunito"/>
                <a:ea typeface="Nunito"/>
                <a:cs typeface="Nunito"/>
                <a:sym typeface="Nunito"/>
              </a:rPr>
              <a:t>Both write FIEs. Who picks up which referral depends on how your district staffs it, not on what the credential allows.</a:t>
            </a:r>
            <a:endParaRPr b="0" i="0" sz="1600" u="none" cap="none" strike="noStrike">
              <a:solidFill>
                <a:schemeClr val="dk1"/>
              </a:solidFill>
              <a:latin typeface="Calibri"/>
              <a:ea typeface="Calibri"/>
              <a:cs typeface="Calibri"/>
              <a:sym typeface="Calibri"/>
            </a:endParaRPr>
          </a:p>
        </p:txBody>
      </p:sp>
      <p:sp>
        <p:nvSpPr>
          <p:cNvPr id="51" name="Google Shape;51;p2"/>
          <p:cNvSpPr/>
          <p:nvPr/>
        </p:nvSpPr>
        <p:spPr>
          <a:xfrm>
            <a:off x="566928" y="6199632"/>
            <a:ext cx="11057839"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A73"/>
              </a:buClr>
              <a:buSzPts val="1050"/>
              <a:buFont typeface="Nunito"/>
              <a:buNone/>
            </a:pPr>
            <a:r>
              <a:rPr b="0" i="1" lang="en-US" sz="1050" u="none" cap="none" strike="noStrike">
                <a:solidFill>
                  <a:srgbClr val="6E7A73"/>
                </a:solidFill>
                <a:latin typeface="Nunito"/>
                <a:ea typeface="Nunito"/>
                <a:cs typeface="Nunito"/>
                <a:sym typeface="Nunito"/>
              </a:rPr>
              <a:t>Texas retired the “LSSP” title in state law effective September 1, 2025 (HB 2598). Same license, same people, a name families recognize.</a:t>
            </a:r>
            <a:endParaRPr b="0" i="0" sz="1050" u="none" cap="none" strike="noStrike">
              <a:solidFill>
                <a:schemeClr val="dk1"/>
              </a:solidFill>
              <a:latin typeface="Calibri"/>
              <a:ea typeface="Calibri"/>
              <a:cs typeface="Calibri"/>
              <a:sym typeface="Calibri"/>
            </a:endParaRPr>
          </a:p>
        </p:txBody>
      </p:sp>
      <p:sp>
        <p:nvSpPr>
          <p:cNvPr id="52" name="Google Shape;52;p2"/>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2</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57" name="Shape 57"/>
        <p:cNvGrpSpPr/>
        <p:nvPr/>
      </p:nvGrpSpPr>
      <p:grpSpPr>
        <a:xfrm>
          <a:off x="0" y="0"/>
          <a:ext cx="0" cy="0"/>
          <a:chOff x="0" y="0"/>
          <a:chExt cx="0" cy="0"/>
        </a:xfrm>
      </p:grpSpPr>
      <p:sp>
        <p:nvSpPr>
          <p:cNvPr id="58" name="Google Shape;58;p3"/>
          <p:cNvSpPr/>
          <p:nvPr/>
        </p:nvSpPr>
        <p:spPr>
          <a:xfrm>
            <a:off x="566928" y="420624"/>
            <a:ext cx="11057839"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3300" u="none" cap="none" strike="noStrike">
                <a:solidFill>
                  <a:srgbClr val="254E3F"/>
                </a:solidFill>
                <a:latin typeface="Nunito Black"/>
                <a:ea typeface="Nunito Black"/>
                <a:cs typeface="Nunito Black"/>
                <a:sym typeface="Nunito Black"/>
              </a:rPr>
              <a:t>What we do — and what we don't</a:t>
            </a:r>
            <a:endParaRPr b="0" i="0" sz="3300" u="none" cap="none" strike="noStrike">
              <a:solidFill>
                <a:schemeClr val="dk1"/>
              </a:solidFill>
              <a:latin typeface="Calibri"/>
              <a:ea typeface="Calibri"/>
              <a:cs typeface="Calibri"/>
              <a:sym typeface="Calibri"/>
            </a:endParaRPr>
          </a:p>
        </p:txBody>
      </p:sp>
      <p:sp>
        <p:nvSpPr>
          <p:cNvPr id="59" name="Google Shape;59;p3"/>
          <p:cNvSpPr/>
          <p:nvPr/>
        </p:nvSpPr>
        <p:spPr>
          <a:xfrm>
            <a:off x="566928" y="1078992"/>
            <a:ext cx="10692079"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The fastest way to get the right help is to know what you're calling for.</a:t>
            </a:r>
            <a:endParaRPr b="0" i="0" sz="2000" u="none" cap="none" strike="noStrike">
              <a:solidFill>
                <a:schemeClr val="dk1"/>
              </a:solidFill>
              <a:latin typeface="Calibri"/>
              <a:ea typeface="Calibri"/>
              <a:cs typeface="Calibri"/>
              <a:sym typeface="Calibri"/>
            </a:endParaRPr>
          </a:p>
        </p:txBody>
      </p:sp>
      <p:sp>
        <p:nvSpPr>
          <p:cNvPr id="60" name="Google Shape;60;p3"/>
          <p:cNvSpPr/>
          <p:nvPr/>
        </p:nvSpPr>
        <p:spPr>
          <a:xfrm>
            <a:off x="566925" y="1565899"/>
            <a:ext cx="5346000" cy="3060000"/>
          </a:xfrm>
          <a:prstGeom prst="roundRect">
            <a:avLst>
              <a:gd fmla="val 2951" name="adj"/>
            </a:avLst>
          </a:prstGeom>
          <a:solidFill>
            <a:srgbClr val="FFFFFF"/>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61" name="Google Shape;61;p3"/>
          <p:cNvSpPr/>
          <p:nvPr/>
        </p:nvSpPr>
        <p:spPr>
          <a:xfrm>
            <a:off x="841248" y="1767078"/>
            <a:ext cx="47973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300"/>
              <a:buFont typeface="Nunito Black"/>
              <a:buNone/>
            </a:pPr>
            <a:r>
              <a:rPr b="0" i="0" lang="en-US" sz="2200" u="none" cap="none" strike="noStrike">
                <a:solidFill>
                  <a:srgbClr val="1C7C6C"/>
                </a:solidFill>
                <a:latin typeface="Nunito Black"/>
                <a:ea typeface="Nunito Black"/>
                <a:cs typeface="Nunito Black"/>
                <a:sym typeface="Nunito Black"/>
              </a:rPr>
              <a:t>WE DO</a:t>
            </a:r>
            <a:endParaRPr b="0" i="0" sz="2200" u="none" cap="none" strike="noStrike">
              <a:solidFill>
                <a:schemeClr val="dk1"/>
              </a:solidFill>
              <a:latin typeface="Calibri"/>
              <a:ea typeface="Calibri"/>
              <a:cs typeface="Calibri"/>
              <a:sym typeface="Calibri"/>
            </a:endParaRPr>
          </a:p>
        </p:txBody>
      </p:sp>
      <p:sp>
        <p:nvSpPr>
          <p:cNvPr id="62" name="Google Shape;62;p3"/>
          <p:cNvSpPr/>
          <p:nvPr/>
        </p:nvSpPr>
        <p:spPr>
          <a:xfrm>
            <a:off x="841248" y="2217958"/>
            <a:ext cx="4797300" cy="2011800"/>
          </a:xfrm>
          <a:prstGeom prst="rect">
            <a:avLst/>
          </a:prstGeom>
          <a:noFill/>
          <a:ln>
            <a:noFill/>
          </a:ln>
        </p:spPr>
        <p:txBody>
          <a:bodyPr anchorCtr="0" anchor="t" bIns="0" lIns="0" spcFirstLastPara="1" rIns="0" wrap="square" tIns="0">
            <a:noAutofit/>
          </a:bodyPr>
          <a:lstStyle/>
          <a:p>
            <a:pPr indent="-355600" lvl="0" marL="342900" marR="0" rtl="0" algn="l">
              <a:lnSpc>
                <a:spcPct val="115000"/>
              </a:lnSpc>
              <a:spcBef>
                <a:spcPts val="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Evaluate, interpret data, and write the report</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Consult before a referral is ever written</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Observe in classrooms and talk with you first</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Sit on the ARD committee as one member of it</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Translate scores into classroom language</a:t>
            </a:r>
            <a:endParaRPr b="0" i="0" sz="1650" u="none" cap="none" strike="noStrike">
              <a:solidFill>
                <a:schemeClr val="dk1"/>
              </a:solidFill>
              <a:latin typeface="Calibri"/>
              <a:ea typeface="Calibri"/>
              <a:cs typeface="Calibri"/>
              <a:sym typeface="Calibri"/>
            </a:endParaRPr>
          </a:p>
        </p:txBody>
      </p:sp>
      <p:sp>
        <p:nvSpPr>
          <p:cNvPr id="63" name="Google Shape;63;p3"/>
          <p:cNvSpPr/>
          <p:nvPr/>
        </p:nvSpPr>
        <p:spPr>
          <a:xfrm>
            <a:off x="6278725" y="1565899"/>
            <a:ext cx="5346000" cy="3060000"/>
          </a:xfrm>
          <a:prstGeom prst="roundRect">
            <a:avLst>
              <a:gd fmla="val 2951" name="adj"/>
            </a:avLst>
          </a:prstGeom>
          <a:solidFill>
            <a:srgbClr val="FFFFFF"/>
          </a:solidFill>
          <a:ln cap="flat" cmpd="sng" w="12700">
            <a:solidFill>
              <a:srgbClr val="A03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64" name="Google Shape;64;p3"/>
          <p:cNvSpPr/>
          <p:nvPr/>
        </p:nvSpPr>
        <p:spPr>
          <a:xfrm>
            <a:off x="6553048" y="1767078"/>
            <a:ext cx="47973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Black"/>
              <a:buNone/>
            </a:pPr>
            <a:r>
              <a:rPr b="0" i="0" lang="en-US" sz="2200" u="none" cap="none" strike="noStrike">
                <a:solidFill>
                  <a:srgbClr val="A03C00"/>
                </a:solidFill>
                <a:latin typeface="Nunito Black"/>
                <a:ea typeface="Nunito Black"/>
                <a:cs typeface="Nunito Black"/>
                <a:sym typeface="Nunito Black"/>
              </a:rPr>
              <a:t>WE DON'T</a:t>
            </a:r>
            <a:endParaRPr b="0" i="0" sz="2200" u="none" cap="none" strike="noStrike">
              <a:solidFill>
                <a:schemeClr val="dk1"/>
              </a:solidFill>
              <a:latin typeface="Calibri"/>
              <a:ea typeface="Calibri"/>
              <a:cs typeface="Calibri"/>
              <a:sym typeface="Calibri"/>
            </a:endParaRPr>
          </a:p>
        </p:txBody>
      </p:sp>
      <p:sp>
        <p:nvSpPr>
          <p:cNvPr id="65" name="Google Shape;65;p3"/>
          <p:cNvSpPr/>
          <p:nvPr/>
        </p:nvSpPr>
        <p:spPr>
          <a:xfrm>
            <a:off x="6553048" y="2217958"/>
            <a:ext cx="4797300" cy="2011800"/>
          </a:xfrm>
          <a:prstGeom prst="rect">
            <a:avLst/>
          </a:prstGeom>
          <a:noFill/>
          <a:ln>
            <a:noFill/>
          </a:ln>
        </p:spPr>
        <p:txBody>
          <a:bodyPr anchorCtr="0" anchor="t" bIns="0" lIns="0" spcFirstLastPara="1" rIns="0" wrap="square" tIns="0">
            <a:noAutofit/>
          </a:bodyPr>
          <a:lstStyle/>
          <a:p>
            <a:pPr indent="-355600" lvl="0" marL="342900" marR="0" rtl="0" algn="l">
              <a:lnSpc>
                <a:spcPct val="115000"/>
              </a:lnSpc>
              <a:spcBef>
                <a:spcPts val="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Counsel students — that's your counselor</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Provide medic</a:t>
            </a:r>
            <a:r>
              <a:rPr lang="en-US" sz="1650">
                <a:solidFill>
                  <a:srgbClr val="2E3B36"/>
                </a:solidFill>
                <a:latin typeface="Nunito"/>
                <a:ea typeface="Nunito"/>
                <a:cs typeface="Nunito"/>
                <a:sym typeface="Nunito"/>
              </a:rPr>
              <a:t>ine</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Decide placement — the ARD committee does</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Diagnose in the medical sense; we make educational determinations</a:t>
            </a:r>
            <a:endParaRPr b="0" i="0" sz="1650" u="none" cap="none" strike="noStrike">
              <a:solidFill>
                <a:schemeClr val="dk1"/>
              </a:solidFill>
              <a:latin typeface="Calibri"/>
              <a:ea typeface="Calibri"/>
              <a:cs typeface="Calibri"/>
              <a:sym typeface="Calibri"/>
            </a:endParaRPr>
          </a:p>
          <a:p>
            <a:pPr indent="-355600" lvl="0" marL="342900" marR="0" rtl="0" algn="l">
              <a:lnSpc>
                <a:spcPct val="115000"/>
              </a:lnSpc>
              <a:spcBef>
                <a:spcPts val="900"/>
              </a:spcBef>
              <a:spcAft>
                <a:spcPts val="0"/>
              </a:spcAft>
              <a:buClr>
                <a:srgbClr val="2E3B36"/>
              </a:buClr>
              <a:buSzPts val="1650"/>
              <a:buFont typeface="Nunito"/>
              <a:buChar char="•"/>
            </a:pPr>
            <a:r>
              <a:rPr b="0" i="0" lang="en-US" sz="1650" u="none" cap="none" strike="noStrike">
                <a:solidFill>
                  <a:srgbClr val="2E3B36"/>
                </a:solidFill>
                <a:latin typeface="Nunito"/>
                <a:ea typeface="Nunito"/>
                <a:cs typeface="Nunito"/>
                <a:sym typeface="Nunito"/>
              </a:rPr>
              <a:t>Teach the special education classes</a:t>
            </a:r>
            <a:endParaRPr b="0" i="0" sz="1650" u="none" cap="none" strike="noStrike">
              <a:solidFill>
                <a:schemeClr val="dk1"/>
              </a:solidFill>
              <a:latin typeface="Calibri"/>
              <a:ea typeface="Calibri"/>
              <a:cs typeface="Calibri"/>
              <a:sym typeface="Calibri"/>
            </a:endParaRPr>
          </a:p>
        </p:txBody>
      </p:sp>
      <p:sp>
        <p:nvSpPr>
          <p:cNvPr id="66" name="Google Shape;66;p3"/>
          <p:cNvSpPr/>
          <p:nvPr/>
        </p:nvSpPr>
        <p:spPr>
          <a:xfrm>
            <a:off x="566928" y="4828032"/>
            <a:ext cx="11057839" cy="1051560"/>
          </a:xfrm>
          <a:prstGeom prst="roundRect">
            <a:avLst>
              <a:gd fmla="val 7826" name="adj"/>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779925" y="4828025"/>
            <a:ext cx="10692000" cy="10515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1800"/>
              <a:buFont typeface="Nunito Black"/>
              <a:buNone/>
            </a:pPr>
            <a:r>
              <a:rPr b="0" i="0" lang="en-US" sz="1800" u="none" cap="none" strike="noStrike">
                <a:solidFill>
                  <a:srgbClr val="FFFFFF"/>
                </a:solidFill>
                <a:latin typeface="Nunito Black"/>
                <a:ea typeface="Nunito Black"/>
                <a:cs typeface="Nunito Black"/>
                <a:sym typeface="Nunito Black"/>
              </a:rPr>
              <a:t>We don't test students into special education. We test to answer a question — and “no” is a real answer, and a useful one.</a:t>
            </a:r>
            <a:endParaRPr b="0" i="0" sz="1800" u="none" cap="none" strike="noStrike">
              <a:solidFill>
                <a:schemeClr val="dk1"/>
              </a:solidFill>
              <a:latin typeface="Calibri"/>
              <a:ea typeface="Calibri"/>
              <a:cs typeface="Calibri"/>
              <a:sym typeface="Calibri"/>
            </a:endParaRPr>
          </a:p>
        </p:txBody>
      </p:sp>
      <p:sp>
        <p:nvSpPr>
          <p:cNvPr id="68" name="Google Shape;68;p3"/>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3</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3A2F"/>
        </a:solidFill>
      </p:bgPr>
    </p:bg>
    <p:spTree>
      <p:nvGrpSpPr>
        <p:cNvPr id="73" name="Shape 73"/>
        <p:cNvGrpSpPr/>
        <p:nvPr/>
      </p:nvGrpSpPr>
      <p:grpSpPr>
        <a:xfrm>
          <a:off x="0" y="0"/>
          <a:ext cx="0" cy="0"/>
          <a:chOff x="0" y="0"/>
          <a:chExt cx="0" cy="0"/>
        </a:xfrm>
      </p:grpSpPr>
      <p:sp>
        <p:nvSpPr>
          <p:cNvPr id="74" name="Google Shape;74;p4"/>
          <p:cNvSpPr/>
          <p:nvPr/>
        </p:nvSpPr>
        <p:spPr>
          <a:xfrm>
            <a:off x="566928" y="566928"/>
            <a:ext cx="11057839"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50"/>
              <a:buFont typeface="Nunito Black"/>
              <a:buNone/>
            </a:pPr>
            <a:r>
              <a:rPr b="0" i="0" lang="en-US" sz="1150" u="none" cap="none" strike="noStrike">
                <a:solidFill>
                  <a:srgbClr val="1CC4A3"/>
                </a:solidFill>
                <a:latin typeface="Nunito Black"/>
                <a:ea typeface="Nunito Black"/>
                <a:cs typeface="Nunito Black"/>
                <a:sym typeface="Nunito Black"/>
              </a:rPr>
              <a:t>THE THING WITH THE THREE LETTERS</a:t>
            </a:r>
            <a:endParaRPr b="0" i="0" sz="1150" u="none" cap="none" strike="noStrike">
              <a:solidFill>
                <a:schemeClr val="dk1"/>
              </a:solidFill>
              <a:latin typeface="Calibri"/>
              <a:ea typeface="Calibri"/>
              <a:cs typeface="Calibri"/>
              <a:sym typeface="Calibri"/>
            </a:endParaRPr>
          </a:p>
        </p:txBody>
      </p:sp>
      <p:sp>
        <p:nvSpPr>
          <p:cNvPr id="75" name="Google Shape;75;p4"/>
          <p:cNvSpPr/>
          <p:nvPr/>
        </p:nvSpPr>
        <p:spPr>
          <a:xfrm>
            <a:off x="566928" y="914400"/>
            <a:ext cx="11057839"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600"/>
              <a:buFont typeface="Nunito Black"/>
              <a:buNone/>
            </a:pPr>
            <a:r>
              <a:rPr b="0" i="0" lang="en-US" sz="4500" u="none" cap="none" strike="noStrike">
                <a:solidFill>
                  <a:srgbClr val="FFFFFF"/>
                </a:solidFill>
                <a:latin typeface="Nunito Black"/>
                <a:ea typeface="Nunito Black"/>
                <a:cs typeface="Nunito Black"/>
                <a:sym typeface="Nunito Black"/>
              </a:rPr>
              <a:t>Full and Individual Evaluation</a:t>
            </a:r>
            <a:endParaRPr b="0" i="0" sz="4500" u="none" cap="none" strike="noStrike">
              <a:solidFill>
                <a:schemeClr val="dk1"/>
              </a:solidFill>
              <a:latin typeface="Calibri"/>
              <a:ea typeface="Calibri"/>
              <a:cs typeface="Calibri"/>
              <a:sym typeface="Calibri"/>
            </a:endParaRPr>
          </a:p>
        </p:txBody>
      </p:sp>
      <p:sp>
        <p:nvSpPr>
          <p:cNvPr id="76" name="Google Shape;76;p4"/>
          <p:cNvSpPr/>
          <p:nvPr/>
        </p:nvSpPr>
        <p:spPr>
          <a:xfrm>
            <a:off x="536672" y="2066813"/>
            <a:ext cx="2606100" cy="82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2400"/>
              <a:buFont typeface="Nunito Black"/>
              <a:buNone/>
            </a:pPr>
            <a:r>
              <a:rPr b="0" i="0" lang="en-US" sz="3000" u="none" cap="none" strike="noStrike">
                <a:solidFill>
                  <a:srgbClr val="4EF7D6"/>
                </a:solidFill>
                <a:latin typeface="Nunito Black"/>
                <a:ea typeface="Nunito Black"/>
                <a:cs typeface="Nunito Black"/>
                <a:sym typeface="Nunito Black"/>
              </a:rPr>
              <a:t>FULL</a:t>
            </a:r>
            <a:endParaRPr b="0" i="0" sz="3000" u="none" cap="none" strike="noStrike">
              <a:solidFill>
                <a:srgbClr val="4EF7D6"/>
              </a:solidFill>
              <a:latin typeface="Calibri"/>
              <a:ea typeface="Calibri"/>
              <a:cs typeface="Calibri"/>
              <a:sym typeface="Calibri"/>
            </a:endParaRPr>
          </a:p>
        </p:txBody>
      </p:sp>
      <p:sp>
        <p:nvSpPr>
          <p:cNvPr id="77" name="Google Shape;77;p4"/>
          <p:cNvSpPr/>
          <p:nvPr/>
        </p:nvSpPr>
        <p:spPr>
          <a:xfrm>
            <a:off x="3502950" y="2066800"/>
            <a:ext cx="8340600" cy="8229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1450"/>
              <a:buFont typeface="Nunito"/>
              <a:buNone/>
            </a:pPr>
            <a:r>
              <a:rPr b="0" i="0" lang="en-US" sz="1850" u="none" cap="none" strike="noStrike">
                <a:solidFill>
                  <a:srgbClr val="FFFFFF"/>
                </a:solidFill>
                <a:latin typeface="Nunito"/>
                <a:ea typeface="Nunito"/>
                <a:cs typeface="Nunito"/>
                <a:sym typeface="Nunito"/>
              </a:rPr>
              <a:t>Every area of suspected disability — not just the one that prompted the referral. If we're evaluating for a reading disability and something else shows up, we follow it.</a:t>
            </a:r>
            <a:endParaRPr b="0" i="0" sz="1850" u="none" cap="none" strike="noStrike">
              <a:solidFill>
                <a:schemeClr val="dk1"/>
              </a:solidFill>
              <a:latin typeface="Calibri"/>
              <a:ea typeface="Calibri"/>
              <a:cs typeface="Calibri"/>
              <a:sym typeface="Calibri"/>
            </a:endParaRPr>
          </a:p>
        </p:txBody>
      </p:sp>
      <p:sp>
        <p:nvSpPr>
          <p:cNvPr id="78" name="Google Shape;78;p4"/>
          <p:cNvSpPr/>
          <p:nvPr/>
        </p:nvSpPr>
        <p:spPr>
          <a:xfrm>
            <a:off x="536672" y="3393500"/>
            <a:ext cx="2606100" cy="82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2400"/>
              <a:buFont typeface="Nunito Black"/>
              <a:buNone/>
            </a:pPr>
            <a:r>
              <a:rPr b="0" i="0" lang="en-US" sz="3000" u="none" cap="none" strike="noStrike">
                <a:solidFill>
                  <a:srgbClr val="4EF7D6"/>
                </a:solidFill>
                <a:latin typeface="Nunito Black"/>
                <a:ea typeface="Nunito Black"/>
                <a:cs typeface="Nunito Black"/>
                <a:sym typeface="Nunito Black"/>
              </a:rPr>
              <a:t>INDIVIDUAL</a:t>
            </a:r>
            <a:endParaRPr b="0" i="0" sz="3000" u="none" cap="none" strike="noStrike">
              <a:solidFill>
                <a:srgbClr val="4EF7D6"/>
              </a:solidFill>
              <a:latin typeface="Calibri"/>
              <a:ea typeface="Calibri"/>
              <a:cs typeface="Calibri"/>
              <a:sym typeface="Calibri"/>
            </a:endParaRPr>
          </a:p>
        </p:txBody>
      </p:sp>
      <p:sp>
        <p:nvSpPr>
          <p:cNvPr id="79" name="Google Shape;79;p4"/>
          <p:cNvSpPr/>
          <p:nvPr/>
        </p:nvSpPr>
        <p:spPr>
          <a:xfrm>
            <a:off x="3502950" y="3393487"/>
            <a:ext cx="8340300" cy="8229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1450"/>
              <a:buFont typeface="Nunito"/>
              <a:buNone/>
            </a:pPr>
            <a:r>
              <a:rPr b="0" i="0" lang="en-US" sz="1850" u="none" cap="none" strike="noStrike">
                <a:solidFill>
                  <a:srgbClr val="FFFFFF"/>
                </a:solidFill>
                <a:latin typeface="Nunito"/>
                <a:ea typeface="Nunito"/>
                <a:cs typeface="Nunito"/>
                <a:sym typeface="Nunito"/>
              </a:rPr>
              <a:t>The battery is built for this student. There is no standard test list, and two students referred for the same reason may be assessed very differently.</a:t>
            </a:r>
            <a:endParaRPr b="0" i="0" sz="1850" u="none" cap="none" strike="noStrike">
              <a:solidFill>
                <a:schemeClr val="dk1"/>
              </a:solidFill>
              <a:latin typeface="Calibri"/>
              <a:ea typeface="Calibri"/>
              <a:cs typeface="Calibri"/>
              <a:sym typeface="Calibri"/>
            </a:endParaRPr>
          </a:p>
        </p:txBody>
      </p:sp>
      <p:sp>
        <p:nvSpPr>
          <p:cNvPr id="80" name="Google Shape;80;p4"/>
          <p:cNvSpPr/>
          <p:nvPr/>
        </p:nvSpPr>
        <p:spPr>
          <a:xfrm>
            <a:off x="536672" y="4720187"/>
            <a:ext cx="2606100" cy="82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2400"/>
              <a:buFont typeface="Nunito Black"/>
              <a:buNone/>
            </a:pPr>
            <a:r>
              <a:rPr b="0" i="0" lang="en-US" sz="3000" u="none" cap="none" strike="noStrike">
                <a:solidFill>
                  <a:srgbClr val="4EF7D6"/>
                </a:solidFill>
                <a:latin typeface="Nunito Black"/>
                <a:ea typeface="Nunito Black"/>
                <a:cs typeface="Nunito Black"/>
                <a:sym typeface="Nunito Black"/>
              </a:rPr>
              <a:t>EVALUATION</a:t>
            </a:r>
            <a:endParaRPr b="0" i="0" sz="3000" u="none" cap="none" strike="noStrike">
              <a:solidFill>
                <a:srgbClr val="4EF7D6"/>
              </a:solidFill>
              <a:latin typeface="Calibri"/>
              <a:ea typeface="Calibri"/>
              <a:cs typeface="Calibri"/>
              <a:sym typeface="Calibri"/>
            </a:endParaRPr>
          </a:p>
        </p:txBody>
      </p:sp>
      <p:sp>
        <p:nvSpPr>
          <p:cNvPr id="81" name="Google Shape;81;p4"/>
          <p:cNvSpPr/>
          <p:nvPr/>
        </p:nvSpPr>
        <p:spPr>
          <a:xfrm>
            <a:off x="3502950" y="4720175"/>
            <a:ext cx="8340300" cy="8229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1450"/>
              <a:buFont typeface="Nunito"/>
              <a:buNone/>
            </a:pPr>
            <a:r>
              <a:rPr b="0" i="0" lang="en-US" sz="1850" u="none" cap="none" strike="noStrike">
                <a:solidFill>
                  <a:srgbClr val="FFFFFF"/>
                </a:solidFill>
                <a:latin typeface="Nunito"/>
                <a:ea typeface="Nunito"/>
                <a:cs typeface="Nunito"/>
                <a:sym typeface="Nunito"/>
              </a:rPr>
              <a:t>Many sources of data — testing, observation, work samples, your input, the parent's history. No single score decides anything, ever.</a:t>
            </a:r>
            <a:endParaRPr b="0" i="0" sz="1850" u="none" cap="none" strike="noStrike">
              <a:solidFill>
                <a:schemeClr val="dk1"/>
              </a:solidFill>
              <a:latin typeface="Calibri"/>
              <a:ea typeface="Calibri"/>
              <a:cs typeface="Calibri"/>
              <a:sym typeface="Calibri"/>
            </a:endParaRPr>
          </a:p>
        </p:txBody>
      </p:sp>
      <p:sp>
        <p:nvSpPr>
          <p:cNvPr id="82" name="Google Shape;82;p4"/>
          <p:cNvSpPr/>
          <p:nvPr/>
        </p:nvSpPr>
        <p:spPr>
          <a:xfrm>
            <a:off x="566928" y="6199632"/>
            <a:ext cx="11057839"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8CFC0"/>
              </a:buClr>
              <a:buSzPts val="1050"/>
              <a:buFont typeface="Nunito"/>
              <a:buNone/>
            </a:pPr>
            <a:r>
              <a:rPr b="0" i="1" lang="en-US" sz="1050" u="none" cap="none" strike="noStrike">
                <a:solidFill>
                  <a:srgbClr val="D8CFC0"/>
                </a:solidFill>
                <a:latin typeface="Nunito"/>
                <a:ea typeface="Nunito"/>
                <a:cs typeface="Nunito"/>
                <a:sym typeface="Nunito"/>
              </a:rPr>
              <a:t>A student's first evaluation is technically the FIIE — Full and Individual Initial Evaluation. After that it's a reevaluation, at least every three years, sooner if the data calls for it.</a:t>
            </a:r>
            <a:endParaRPr b="0" i="0" sz="1050" u="none" cap="none" strike="noStrike">
              <a:solidFill>
                <a:schemeClr val="dk1"/>
              </a:solidFill>
              <a:latin typeface="Calibri"/>
              <a:ea typeface="Calibri"/>
              <a:cs typeface="Calibri"/>
              <a:sym typeface="Calibri"/>
            </a:endParaRPr>
          </a:p>
        </p:txBody>
      </p:sp>
      <p:sp>
        <p:nvSpPr>
          <p:cNvPr id="83" name="Google Shape;83;p4"/>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F8D80"/>
              </a:buClr>
              <a:buSzPts val="1000"/>
              <a:buFont typeface="Nunito"/>
              <a:buNone/>
            </a:pPr>
            <a:r>
              <a:rPr b="0" i="0" lang="en-US" sz="1500" u="none" cap="none" strike="noStrike">
                <a:solidFill>
                  <a:srgbClr val="6F8D80"/>
                </a:solidFill>
                <a:latin typeface="Nunito"/>
                <a:ea typeface="Nunito"/>
                <a:cs typeface="Nunito"/>
                <a:sym typeface="Nunito"/>
              </a:rPr>
              <a:t>4</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88" name="Shape 88"/>
        <p:cNvGrpSpPr/>
        <p:nvPr/>
      </p:nvGrpSpPr>
      <p:grpSpPr>
        <a:xfrm>
          <a:off x="0" y="0"/>
          <a:ext cx="0" cy="0"/>
          <a:chOff x="0" y="0"/>
          <a:chExt cx="0" cy="0"/>
        </a:xfrm>
      </p:grpSpPr>
      <p:sp>
        <p:nvSpPr>
          <p:cNvPr id="89" name="Google Shape;89;p5"/>
          <p:cNvSpPr/>
          <p:nvPr/>
        </p:nvSpPr>
        <p:spPr>
          <a:xfrm>
            <a:off x="205075" y="420625"/>
            <a:ext cx="8713800" cy="712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500" u="none" cap="none" strike="noStrike">
                <a:solidFill>
                  <a:srgbClr val="254E3F"/>
                </a:solidFill>
                <a:latin typeface="Nunito Black"/>
                <a:ea typeface="Nunito Black"/>
                <a:cs typeface="Nunito Black"/>
                <a:sym typeface="Nunito Black"/>
              </a:rPr>
              <a:t>It's one question, in two parts</a:t>
            </a:r>
            <a:endParaRPr b="0" i="0" sz="4500" u="none" cap="none" strike="noStrike">
              <a:solidFill>
                <a:schemeClr val="dk1"/>
              </a:solidFill>
              <a:latin typeface="Calibri"/>
              <a:ea typeface="Calibri"/>
              <a:cs typeface="Calibri"/>
              <a:sym typeface="Calibri"/>
            </a:endParaRPr>
          </a:p>
        </p:txBody>
      </p:sp>
      <p:sp>
        <p:nvSpPr>
          <p:cNvPr id="90" name="Google Shape;90;p5"/>
          <p:cNvSpPr/>
          <p:nvPr/>
        </p:nvSpPr>
        <p:spPr>
          <a:xfrm>
            <a:off x="205075" y="1162831"/>
            <a:ext cx="7422900" cy="51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Every FIE in Texas ends here. Both answers have to be yes.</a:t>
            </a:r>
            <a:endParaRPr b="0" i="0" sz="2000" u="none" cap="none" strike="noStrike">
              <a:solidFill>
                <a:schemeClr val="dk1"/>
              </a:solidFill>
              <a:latin typeface="Calibri"/>
              <a:ea typeface="Calibri"/>
              <a:cs typeface="Calibri"/>
              <a:sym typeface="Calibri"/>
            </a:endParaRPr>
          </a:p>
        </p:txBody>
      </p:sp>
      <p:sp>
        <p:nvSpPr>
          <p:cNvPr id="91" name="Google Shape;91;p5"/>
          <p:cNvSpPr/>
          <p:nvPr/>
        </p:nvSpPr>
        <p:spPr>
          <a:xfrm>
            <a:off x="205075" y="1933525"/>
            <a:ext cx="5211300" cy="2308500"/>
          </a:xfrm>
          <a:prstGeom prst="roundRect">
            <a:avLst>
              <a:gd fmla="val 4186" name="adj"/>
            </a:avLst>
          </a:prstGeom>
          <a:solidFill>
            <a:srgbClr val="FFFFFF"/>
          </a:solidFill>
          <a:ln cap="flat" cmpd="sng" w="9525">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92" name="Google Shape;92;p5"/>
          <p:cNvSpPr/>
          <p:nvPr/>
        </p:nvSpPr>
        <p:spPr>
          <a:xfrm>
            <a:off x="293873" y="2017391"/>
            <a:ext cx="506400" cy="514200"/>
          </a:xfrm>
          <a:prstGeom prst="ellipse">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93" name="Google Shape;93;p5"/>
          <p:cNvSpPr/>
          <p:nvPr/>
        </p:nvSpPr>
        <p:spPr>
          <a:xfrm>
            <a:off x="293873" y="2017391"/>
            <a:ext cx="506400" cy="51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600" u="none" cap="none" strike="noStrike">
                <a:solidFill>
                  <a:srgbClr val="FFFFFF"/>
                </a:solidFill>
                <a:latin typeface="Nunito Black"/>
                <a:ea typeface="Nunito Black"/>
                <a:cs typeface="Nunito Black"/>
                <a:sym typeface="Nunito Black"/>
              </a:rPr>
              <a:t>1</a:t>
            </a:r>
            <a:endParaRPr b="0" i="0" sz="1600" u="none" cap="none" strike="noStrike">
              <a:solidFill>
                <a:schemeClr val="dk1"/>
              </a:solidFill>
              <a:latin typeface="Calibri"/>
              <a:ea typeface="Calibri"/>
              <a:cs typeface="Calibri"/>
              <a:sym typeface="Calibri"/>
            </a:endParaRPr>
          </a:p>
        </p:txBody>
      </p:sp>
      <p:sp>
        <p:nvSpPr>
          <p:cNvPr id="94" name="Google Shape;94;p5"/>
          <p:cNvSpPr/>
          <p:nvPr/>
        </p:nvSpPr>
        <p:spPr>
          <a:xfrm>
            <a:off x="895056" y="2341113"/>
            <a:ext cx="4298400" cy="692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54E3F"/>
              </a:buClr>
              <a:buSzPts val="1650"/>
              <a:buFont typeface="Nunito Black"/>
              <a:buNone/>
            </a:pPr>
            <a:r>
              <a:rPr b="0" i="0" lang="en-US" sz="2000" u="none" cap="none" strike="noStrike">
                <a:solidFill>
                  <a:srgbClr val="254E3F"/>
                </a:solidFill>
                <a:latin typeface="Nunito Black"/>
                <a:ea typeface="Nunito Black"/>
                <a:cs typeface="Nunito Black"/>
                <a:sym typeface="Nunito Black"/>
              </a:rPr>
              <a:t>Does the student have a disability under IDEA?</a:t>
            </a:r>
            <a:endParaRPr b="1" i="0" sz="2000" u="none" cap="none" strike="noStrike">
              <a:solidFill>
                <a:schemeClr val="dk1"/>
              </a:solidFill>
              <a:latin typeface="Calibri"/>
              <a:ea typeface="Calibri"/>
              <a:cs typeface="Calibri"/>
              <a:sym typeface="Calibri"/>
            </a:endParaRPr>
          </a:p>
        </p:txBody>
      </p:sp>
      <p:sp>
        <p:nvSpPr>
          <p:cNvPr id="95" name="Google Shape;95;p5"/>
          <p:cNvSpPr/>
          <p:nvPr/>
        </p:nvSpPr>
        <p:spPr>
          <a:xfrm>
            <a:off x="546005" y="3151132"/>
            <a:ext cx="4529700" cy="84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2E3B36"/>
              </a:buClr>
              <a:buSzPts val="1350"/>
              <a:buFont typeface="Nunito"/>
              <a:buNone/>
            </a:pPr>
            <a:r>
              <a:rPr b="0" i="0" lang="en-US" sz="1600" u="none" cap="none" strike="noStrike">
                <a:solidFill>
                  <a:srgbClr val="2E3B36"/>
                </a:solidFill>
                <a:latin typeface="Nunito"/>
                <a:ea typeface="Nunito"/>
                <a:cs typeface="Nunito"/>
                <a:sym typeface="Nunito"/>
              </a:rPr>
              <a:t>Thirteen federal categories. This is where the testing, the history, and the observations come together.</a:t>
            </a:r>
            <a:endParaRPr b="0" i="0" sz="1600" u="none" cap="none" strike="noStrike">
              <a:solidFill>
                <a:schemeClr val="dk1"/>
              </a:solidFill>
              <a:latin typeface="Calibri"/>
              <a:ea typeface="Calibri"/>
              <a:cs typeface="Calibri"/>
              <a:sym typeface="Calibri"/>
            </a:endParaRPr>
          </a:p>
        </p:txBody>
      </p:sp>
      <p:sp>
        <p:nvSpPr>
          <p:cNvPr id="96" name="Google Shape;96;p5"/>
          <p:cNvSpPr/>
          <p:nvPr/>
        </p:nvSpPr>
        <p:spPr>
          <a:xfrm>
            <a:off x="5607900" y="2729100"/>
            <a:ext cx="759300" cy="712200"/>
          </a:xfrm>
          <a:prstGeom prst="ellipse">
            <a:avLst/>
          </a:prstGeom>
          <a:solidFill>
            <a:srgbClr val="A03C00"/>
          </a:solidFill>
          <a:ln cap="flat" cmpd="sng" w="12700">
            <a:solidFill>
              <a:srgbClr val="A03C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97" name="Google Shape;97;p5"/>
          <p:cNvSpPr/>
          <p:nvPr/>
        </p:nvSpPr>
        <p:spPr>
          <a:xfrm>
            <a:off x="5647654" y="2729100"/>
            <a:ext cx="705000" cy="71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600" u="none" cap="none" strike="noStrike">
                <a:solidFill>
                  <a:srgbClr val="FFFFFF"/>
                </a:solidFill>
                <a:latin typeface="Nunito Black"/>
                <a:ea typeface="Nunito Black"/>
                <a:cs typeface="Nunito Black"/>
                <a:sym typeface="Nunito Black"/>
              </a:rPr>
              <a:t>AND</a:t>
            </a:r>
            <a:endParaRPr b="0" i="0" sz="1600" u="none" cap="none" strike="noStrike">
              <a:solidFill>
                <a:schemeClr val="dk1"/>
              </a:solidFill>
              <a:latin typeface="Calibri"/>
              <a:ea typeface="Calibri"/>
              <a:cs typeface="Calibri"/>
              <a:sym typeface="Calibri"/>
            </a:endParaRPr>
          </a:p>
        </p:txBody>
      </p:sp>
      <p:sp>
        <p:nvSpPr>
          <p:cNvPr id="98" name="Google Shape;98;p5"/>
          <p:cNvSpPr/>
          <p:nvPr/>
        </p:nvSpPr>
        <p:spPr>
          <a:xfrm>
            <a:off x="6624303" y="1944248"/>
            <a:ext cx="5211300" cy="2308500"/>
          </a:xfrm>
          <a:prstGeom prst="roundRect">
            <a:avLst>
              <a:gd fmla="val 4186" name="adj"/>
            </a:avLst>
          </a:prstGeom>
          <a:solidFill>
            <a:srgbClr val="FFFFFF"/>
          </a:solidFill>
          <a:ln cap="flat" cmpd="sng" w="9525">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99" name="Google Shape;99;p5"/>
          <p:cNvSpPr/>
          <p:nvPr/>
        </p:nvSpPr>
        <p:spPr>
          <a:xfrm>
            <a:off x="6713104" y="2027266"/>
            <a:ext cx="506400" cy="514200"/>
          </a:xfrm>
          <a:prstGeom prst="ellipse">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00" name="Google Shape;100;p5"/>
          <p:cNvSpPr/>
          <p:nvPr/>
        </p:nvSpPr>
        <p:spPr>
          <a:xfrm>
            <a:off x="6713104" y="2027266"/>
            <a:ext cx="506400" cy="51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600" u="none" cap="none" strike="noStrike">
                <a:solidFill>
                  <a:srgbClr val="FFFFFF"/>
                </a:solidFill>
                <a:latin typeface="Nunito Black"/>
                <a:ea typeface="Nunito Black"/>
                <a:cs typeface="Nunito Black"/>
                <a:sym typeface="Nunito Black"/>
              </a:rPr>
              <a:t>2</a:t>
            </a:r>
            <a:endParaRPr b="0" i="0" sz="1600" u="none" cap="none" strike="noStrike">
              <a:solidFill>
                <a:schemeClr val="dk1"/>
              </a:solidFill>
              <a:latin typeface="Calibri"/>
              <a:ea typeface="Calibri"/>
              <a:cs typeface="Calibri"/>
              <a:sym typeface="Calibri"/>
            </a:endParaRPr>
          </a:p>
        </p:txBody>
      </p:sp>
      <p:sp>
        <p:nvSpPr>
          <p:cNvPr id="101" name="Google Shape;101;p5"/>
          <p:cNvSpPr/>
          <p:nvPr/>
        </p:nvSpPr>
        <p:spPr>
          <a:xfrm>
            <a:off x="7351975" y="2301538"/>
            <a:ext cx="4370400" cy="712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54E3F"/>
              </a:buClr>
              <a:buSzPts val="1650"/>
              <a:buFont typeface="Nunito Black"/>
              <a:buNone/>
            </a:pPr>
            <a:r>
              <a:rPr b="0" i="0" lang="en-US" sz="2000" u="none" cap="none" strike="noStrike">
                <a:solidFill>
                  <a:srgbClr val="254E3F"/>
                </a:solidFill>
                <a:latin typeface="Nunito Black"/>
                <a:ea typeface="Nunito Black"/>
                <a:cs typeface="Nunito Black"/>
                <a:sym typeface="Nunito Black"/>
              </a:rPr>
              <a:t>Does that disability create a need for specially designed instruction?</a:t>
            </a:r>
            <a:endParaRPr b="1" i="0" sz="2000" u="none" cap="none" strike="noStrike">
              <a:solidFill>
                <a:schemeClr val="dk1"/>
              </a:solidFill>
              <a:latin typeface="Calibri"/>
              <a:ea typeface="Calibri"/>
              <a:cs typeface="Calibri"/>
              <a:sym typeface="Calibri"/>
            </a:endParaRPr>
          </a:p>
        </p:txBody>
      </p:sp>
      <p:sp>
        <p:nvSpPr>
          <p:cNvPr id="102" name="Google Shape;102;p5"/>
          <p:cNvSpPr/>
          <p:nvPr/>
        </p:nvSpPr>
        <p:spPr>
          <a:xfrm>
            <a:off x="6965236" y="3151132"/>
            <a:ext cx="4529700" cy="84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2E3B36"/>
              </a:buClr>
              <a:buSzPts val="1350"/>
              <a:buFont typeface="Nunito"/>
              <a:buNone/>
            </a:pPr>
            <a:r>
              <a:rPr b="0" i="0" lang="en-US" sz="1600" u="none" cap="none" strike="noStrike">
                <a:solidFill>
                  <a:srgbClr val="2E3B36"/>
                </a:solidFill>
                <a:latin typeface="Nunito"/>
                <a:ea typeface="Nunito"/>
                <a:cs typeface="Nunito"/>
                <a:sym typeface="Nunito"/>
              </a:rPr>
              <a:t>Not “is it hard for them.” Does the student need instruction changed in content, method, or delivery to make progress?</a:t>
            </a:r>
            <a:endParaRPr b="0" i="0" sz="1600" u="none" cap="none" strike="noStrike">
              <a:solidFill>
                <a:schemeClr val="dk1"/>
              </a:solidFill>
              <a:latin typeface="Calibri"/>
              <a:ea typeface="Calibri"/>
              <a:cs typeface="Calibri"/>
              <a:sym typeface="Calibri"/>
            </a:endParaRPr>
          </a:p>
        </p:txBody>
      </p:sp>
      <p:sp>
        <p:nvSpPr>
          <p:cNvPr id="103" name="Google Shape;103;p5"/>
          <p:cNvSpPr/>
          <p:nvPr/>
        </p:nvSpPr>
        <p:spPr>
          <a:xfrm>
            <a:off x="144562" y="4464875"/>
            <a:ext cx="5866800" cy="1532400"/>
          </a:xfrm>
          <a:prstGeom prst="roundRect">
            <a:avLst>
              <a:gd fmla="val 5806" name="adj"/>
            </a:avLst>
          </a:prstGeom>
          <a:solidFill>
            <a:srgbClr val="E3EFE9"/>
          </a:solidFill>
          <a:ln cap="flat" cmpd="sng" w="15875">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04" name="Google Shape;104;p5"/>
          <p:cNvSpPr/>
          <p:nvPr/>
        </p:nvSpPr>
        <p:spPr>
          <a:xfrm>
            <a:off x="337162" y="4464875"/>
            <a:ext cx="5481600" cy="1240200"/>
          </a:xfrm>
          <a:prstGeom prst="rect">
            <a:avLst/>
          </a:prstGeom>
          <a:noFill/>
          <a:ln>
            <a:noFill/>
          </a:ln>
        </p:spPr>
        <p:txBody>
          <a:bodyPr anchorCtr="0" anchor="ctr" bIns="0" lIns="0" spcFirstLastPara="1" rIns="0" wrap="square" tIns="0">
            <a:noAutofit/>
          </a:bodyPr>
          <a:lstStyle/>
          <a:p>
            <a:pPr indent="0" lvl="0" marL="0" marR="0" rtl="0" algn="l">
              <a:lnSpc>
                <a:spcPct val="122222"/>
              </a:lnSpc>
              <a:spcBef>
                <a:spcPts val="0"/>
              </a:spcBef>
              <a:spcAft>
                <a:spcPts val="0"/>
              </a:spcAft>
              <a:buClr>
                <a:srgbClr val="254E3F"/>
              </a:buClr>
              <a:buSzPts val="1800"/>
              <a:buFont typeface="Nunito Black"/>
              <a:buNone/>
            </a:pPr>
            <a:r>
              <a:rPr b="0" i="0" lang="en-US" sz="1900" u="none" cap="none" strike="noStrike">
                <a:solidFill>
                  <a:srgbClr val="254E3F"/>
                </a:solidFill>
                <a:latin typeface="Nunito Black"/>
                <a:ea typeface="Nunito Black"/>
                <a:cs typeface="Nunito Black"/>
                <a:sym typeface="Nunito Black"/>
              </a:rPr>
              <a:t>Yes  +  Yes</a:t>
            </a:r>
            <a:br>
              <a:rPr b="0" i="0" lang="en-US" sz="1900" u="none" cap="none" strike="noStrike">
                <a:solidFill>
                  <a:srgbClr val="254E3F"/>
                </a:solidFill>
                <a:latin typeface="Nunito Black"/>
                <a:ea typeface="Nunito Black"/>
                <a:cs typeface="Nunito Black"/>
                <a:sym typeface="Nunito Black"/>
              </a:rPr>
            </a:br>
            <a:r>
              <a:rPr b="0" i="0" lang="en-US" sz="1500" u="none" cap="none" strike="noStrike">
                <a:solidFill>
                  <a:srgbClr val="2E3B36"/>
                </a:solidFill>
                <a:latin typeface="Nunito"/>
                <a:ea typeface="Nunito"/>
                <a:cs typeface="Nunito"/>
                <a:sym typeface="Nunito"/>
              </a:rPr>
              <a:t>Eligible for special education. The ARD committee builds an IEP.</a:t>
            </a:r>
            <a:endParaRPr b="0" i="0" sz="1900" u="none" cap="none" strike="noStrike">
              <a:solidFill>
                <a:schemeClr val="dk1"/>
              </a:solidFill>
              <a:latin typeface="Calibri"/>
              <a:ea typeface="Calibri"/>
              <a:cs typeface="Calibri"/>
              <a:sym typeface="Calibri"/>
            </a:endParaRPr>
          </a:p>
        </p:txBody>
      </p:sp>
      <p:sp>
        <p:nvSpPr>
          <p:cNvPr id="105" name="Google Shape;105;p5"/>
          <p:cNvSpPr/>
          <p:nvPr/>
        </p:nvSpPr>
        <p:spPr>
          <a:xfrm>
            <a:off x="6128100" y="4464875"/>
            <a:ext cx="5816400" cy="1532400"/>
          </a:xfrm>
          <a:prstGeom prst="roundRect">
            <a:avLst>
              <a:gd fmla="val 5806" name="adj"/>
            </a:avLst>
          </a:prstGeom>
          <a:solidFill>
            <a:srgbClr val="F5EAE2"/>
          </a:solidFill>
          <a:ln cap="flat" cmpd="sng" w="15875">
            <a:solidFill>
              <a:srgbClr val="A03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06" name="Google Shape;106;p5"/>
          <p:cNvSpPr/>
          <p:nvPr/>
        </p:nvSpPr>
        <p:spPr>
          <a:xfrm>
            <a:off x="6320690" y="4464875"/>
            <a:ext cx="5481600" cy="15324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5D2707"/>
              </a:buClr>
              <a:buSzPts val="1800"/>
              <a:buFont typeface="Nunito Black"/>
              <a:buNone/>
            </a:pPr>
            <a:r>
              <a:rPr b="0" i="0" lang="en-US" sz="1900" u="none" cap="none" strike="noStrike">
                <a:solidFill>
                  <a:srgbClr val="5D2707"/>
                </a:solidFill>
                <a:latin typeface="Nunito Black"/>
                <a:ea typeface="Nunito Black"/>
                <a:cs typeface="Nunito Black"/>
                <a:sym typeface="Nunito Black"/>
              </a:rPr>
              <a:t>Anything else</a:t>
            </a:r>
            <a:br>
              <a:rPr b="0" i="0" lang="en-US" sz="1900" u="none" cap="none" strike="noStrike">
                <a:solidFill>
                  <a:srgbClr val="5D2707"/>
                </a:solidFill>
                <a:latin typeface="Nunito Black"/>
                <a:ea typeface="Nunito Black"/>
                <a:cs typeface="Nunito Black"/>
                <a:sym typeface="Nunito Black"/>
              </a:rPr>
            </a:br>
            <a:r>
              <a:rPr b="0" i="0" lang="en-US" sz="1500" u="none" cap="none" strike="noStrike">
                <a:solidFill>
                  <a:srgbClr val="2E3B36"/>
                </a:solidFill>
                <a:latin typeface="Nunito"/>
                <a:ea typeface="Nunito"/>
                <a:cs typeface="Nunito"/>
                <a:sym typeface="Nunito"/>
              </a:rPr>
              <a:t>Not eligible — which is not the same as “no support.” Section 504, MTSS, dyslexia services, and good first teaching all still apply.</a:t>
            </a:r>
            <a:endParaRPr b="0" i="0" sz="1900" u="none" cap="none" strike="noStrike">
              <a:solidFill>
                <a:schemeClr val="dk1"/>
              </a:solidFill>
              <a:latin typeface="Calibri"/>
              <a:ea typeface="Calibri"/>
              <a:cs typeface="Calibri"/>
              <a:sym typeface="Calibri"/>
            </a:endParaRPr>
          </a:p>
        </p:txBody>
      </p:sp>
      <p:sp>
        <p:nvSpPr>
          <p:cNvPr id="107" name="Google Shape;107;p5"/>
          <p:cNvSpPr/>
          <p:nvPr/>
        </p:nvSpPr>
        <p:spPr>
          <a:xfrm>
            <a:off x="11359239" y="6291075"/>
            <a:ext cx="383400" cy="274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5</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112" name="Shape 112"/>
        <p:cNvGrpSpPr/>
        <p:nvPr/>
      </p:nvGrpSpPr>
      <p:grpSpPr>
        <a:xfrm>
          <a:off x="0" y="0"/>
          <a:ext cx="0" cy="0"/>
          <a:chOff x="0" y="0"/>
          <a:chExt cx="0" cy="0"/>
        </a:xfrm>
      </p:grpSpPr>
      <p:sp>
        <p:nvSpPr>
          <p:cNvPr id="113" name="Google Shape;113;p6"/>
          <p:cNvSpPr/>
          <p:nvPr/>
        </p:nvSpPr>
        <p:spPr>
          <a:xfrm>
            <a:off x="566928" y="420624"/>
            <a:ext cx="11057839"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500" u="none" cap="none" strike="noStrike">
                <a:solidFill>
                  <a:srgbClr val="254E3F"/>
                </a:solidFill>
                <a:latin typeface="Nunito Black"/>
                <a:ea typeface="Nunito Black"/>
                <a:cs typeface="Nunito Black"/>
                <a:sym typeface="Nunito Black"/>
              </a:rPr>
              <a:t>What's actually in the report</a:t>
            </a:r>
            <a:endParaRPr b="0" i="0" sz="4500" u="none" cap="none" strike="noStrike">
              <a:solidFill>
                <a:schemeClr val="dk1"/>
              </a:solidFill>
              <a:latin typeface="Calibri"/>
              <a:ea typeface="Calibri"/>
              <a:cs typeface="Calibri"/>
              <a:sym typeface="Calibri"/>
            </a:endParaRPr>
          </a:p>
        </p:txBody>
      </p:sp>
      <p:sp>
        <p:nvSpPr>
          <p:cNvPr id="114" name="Google Shape;114;p6"/>
          <p:cNvSpPr/>
          <p:nvPr/>
        </p:nvSpPr>
        <p:spPr>
          <a:xfrm>
            <a:off x="566928" y="1078992"/>
            <a:ext cx="10692079"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Federal rule requires assessment in all areas related to the suspected disability.</a:t>
            </a:r>
            <a:endParaRPr b="0" i="0" sz="2000" u="none" cap="none" strike="noStrike">
              <a:solidFill>
                <a:schemeClr val="dk1"/>
              </a:solidFill>
              <a:latin typeface="Calibri"/>
              <a:ea typeface="Calibri"/>
              <a:cs typeface="Calibri"/>
              <a:sym typeface="Calibri"/>
            </a:endParaRPr>
          </a:p>
        </p:txBody>
      </p:sp>
      <p:sp>
        <p:nvSpPr>
          <p:cNvPr id="115" name="Google Shape;115;p6"/>
          <p:cNvSpPr/>
          <p:nvPr/>
        </p:nvSpPr>
        <p:spPr>
          <a:xfrm>
            <a:off x="566925" y="1499350"/>
            <a:ext cx="2517600" cy="16296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16" name="Google Shape;116;p6"/>
          <p:cNvSpPr/>
          <p:nvPr/>
        </p:nvSpPr>
        <p:spPr>
          <a:xfrm>
            <a:off x="734069" y="1743142"/>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17" name="Google Shape;117;p6"/>
          <p:cNvSpPr/>
          <p:nvPr/>
        </p:nvSpPr>
        <p:spPr>
          <a:xfrm>
            <a:off x="1069848" y="1681958"/>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650" u="none" cap="none" strike="noStrike">
                <a:solidFill>
                  <a:srgbClr val="254E3F"/>
                </a:solidFill>
                <a:latin typeface="Nunito Black"/>
                <a:ea typeface="Nunito Black"/>
                <a:cs typeface="Nunito Black"/>
                <a:sym typeface="Nunito Black"/>
              </a:rPr>
              <a:t>Health, vision, hearing</a:t>
            </a:r>
            <a:endParaRPr b="0" i="0" sz="1650" u="none" cap="none" strike="noStrike">
              <a:solidFill>
                <a:schemeClr val="dk1"/>
              </a:solidFill>
              <a:latin typeface="Calibri"/>
              <a:ea typeface="Calibri"/>
              <a:cs typeface="Calibri"/>
              <a:sym typeface="Calibri"/>
            </a:endParaRPr>
          </a:p>
        </p:txBody>
      </p:sp>
      <p:sp>
        <p:nvSpPr>
          <p:cNvPr id="118" name="Google Shape;118;p6"/>
          <p:cNvSpPr/>
          <p:nvPr/>
        </p:nvSpPr>
        <p:spPr>
          <a:xfrm>
            <a:off x="804672" y="2243776"/>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Screenings and history — anything that changes access</a:t>
            </a:r>
            <a:endParaRPr b="0" i="0" sz="1300" u="none" cap="none" strike="noStrike">
              <a:solidFill>
                <a:schemeClr val="dk1"/>
              </a:solidFill>
              <a:latin typeface="Calibri"/>
              <a:ea typeface="Calibri"/>
              <a:cs typeface="Calibri"/>
              <a:sym typeface="Calibri"/>
            </a:endParaRPr>
          </a:p>
        </p:txBody>
      </p:sp>
      <p:sp>
        <p:nvSpPr>
          <p:cNvPr id="119" name="Google Shape;119;p6"/>
          <p:cNvSpPr/>
          <p:nvPr/>
        </p:nvSpPr>
        <p:spPr>
          <a:xfrm>
            <a:off x="3413684" y="1499350"/>
            <a:ext cx="2517600" cy="16296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20" name="Google Shape;120;p6"/>
          <p:cNvSpPr/>
          <p:nvPr/>
        </p:nvSpPr>
        <p:spPr>
          <a:xfrm>
            <a:off x="3580825" y="1743142"/>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21" name="Google Shape;121;p6"/>
          <p:cNvSpPr/>
          <p:nvPr/>
        </p:nvSpPr>
        <p:spPr>
          <a:xfrm>
            <a:off x="3916604" y="1631532"/>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650" u="none" cap="none" strike="noStrike">
                <a:solidFill>
                  <a:srgbClr val="254E3F"/>
                </a:solidFill>
                <a:latin typeface="Nunito Black"/>
                <a:ea typeface="Nunito Black"/>
                <a:cs typeface="Nunito Black"/>
                <a:sym typeface="Nunito Black"/>
              </a:rPr>
              <a:t>Sociological</a:t>
            </a:r>
            <a:endParaRPr b="0" i="0" sz="1650" u="none" cap="none" strike="noStrike">
              <a:solidFill>
                <a:schemeClr val="dk1"/>
              </a:solidFill>
              <a:latin typeface="Calibri"/>
              <a:ea typeface="Calibri"/>
              <a:cs typeface="Calibri"/>
              <a:sym typeface="Calibri"/>
            </a:endParaRPr>
          </a:p>
        </p:txBody>
      </p:sp>
      <p:sp>
        <p:nvSpPr>
          <p:cNvPr id="122" name="Google Shape;122;p6"/>
          <p:cNvSpPr/>
          <p:nvPr/>
        </p:nvSpPr>
        <p:spPr>
          <a:xfrm>
            <a:off x="3651428" y="2243776"/>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Background, language, schooling history, what home tells us</a:t>
            </a:r>
            <a:endParaRPr b="0" i="0" sz="1300" u="none" cap="none" strike="noStrike">
              <a:solidFill>
                <a:schemeClr val="dk1"/>
              </a:solidFill>
              <a:latin typeface="Calibri"/>
              <a:ea typeface="Calibri"/>
              <a:cs typeface="Calibri"/>
              <a:sym typeface="Calibri"/>
            </a:endParaRPr>
          </a:p>
        </p:txBody>
      </p:sp>
      <p:sp>
        <p:nvSpPr>
          <p:cNvPr id="123" name="Google Shape;123;p6"/>
          <p:cNvSpPr/>
          <p:nvPr/>
        </p:nvSpPr>
        <p:spPr>
          <a:xfrm>
            <a:off x="6260442" y="1499350"/>
            <a:ext cx="2517600" cy="16296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24" name="Google Shape;124;p6"/>
          <p:cNvSpPr/>
          <p:nvPr/>
        </p:nvSpPr>
        <p:spPr>
          <a:xfrm>
            <a:off x="6427581" y="1743142"/>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25" name="Google Shape;125;p6"/>
          <p:cNvSpPr/>
          <p:nvPr/>
        </p:nvSpPr>
        <p:spPr>
          <a:xfrm>
            <a:off x="6763360" y="1631532"/>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650" u="none" cap="none" strike="noStrike">
                <a:solidFill>
                  <a:srgbClr val="254E3F"/>
                </a:solidFill>
                <a:latin typeface="Nunito Black"/>
                <a:ea typeface="Nunito Black"/>
                <a:cs typeface="Nunito Black"/>
                <a:sym typeface="Nunito Black"/>
              </a:rPr>
              <a:t>Intellectual</a:t>
            </a:r>
            <a:endParaRPr b="0" i="0" sz="1650" u="none" cap="none" strike="noStrike">
              <a:solidFill>
                <a:schemeClr val="dk1"/>
              </a:solidFill>
              <a:latin typeface="Calibri"/>
              <a:ea typeface="Calibri"/>
              <a:cs typeface="Calibri"/>
              <a:sym typeface="Calibri"/>
            </a:endParaRPr>
          </a:p>
        </p:txBody>
      </p:sp>
      <p:sp>
        <p:nvSpPr>
          <p:cNvPr id="126" name="Google Shape;126;p6"/>
          <p:cNvSpPr/>
          <p:nvPr/>
        </p:nvSpPr>
        <p:spPr>
          <a:xfrm>
            <a:off x="6498184" y="2243776"/>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How the student reasons, remembers, processes, and problem-solves</a:t>
            </a:r>
            <a:endParaRPr b="0" i="0" sz="1300" u="none" cap="none" strike="noStrike">
              <a:solidFill>
                <a:schemeClr val="dk1"/>
              </a:solidFill>
              <a:latin typeface="Calibri"/>
              <a:ea typeface="Calibri"/>
              <a:cs typeface="Calibri"/>
              <a:sym typeface="Calibri"/>
            </a:endParaRPr>
          </a:p>
        </p:txBody>
      </p:sp>
      <p:sp>
        <p:nvSpPr>
          <p:cNvPr id="127" name="Google Shape;127;p6"/>
          <p:cNvSpPr/>
          <p:nvPr/>
        </p:nvSpPr>
        <p:spPr>
          <a:xfrm>
            <a:off x="9107200" y="1499350"/>
            <a:ext cx="2517600" cy="16296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28" name="Google Shape;128;p6"/>
          <p:cNvSpPr/>
          <p:nvPr/>
        </p:nvSpPr>
        <p:spPr>
          <a:xfrm>
            <a:off x="9274336" y="1743142"/>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29" name="Google Shape;129;p6"/>
          <p:cNvSpPr/>
          <p:nvPr/>
        </p:nvSpPr>
        <p:spPr>
          <a:xfrm>
            <a:off x="9610115" y="1631532"/>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550" u="none" cap="none" strike="noStrike">
                <a:solidFill>
                  <a:srgbClr val="254E3F"/>
                </a:solidFill>
                <a:latin typeface="Nunito Black"/>
                <a:ea typeface="Nunito Black"/>
                <a:cs typeface="Nunito Black"/>
                <a:sym typeface="Nunito Black"/>
              </a:rPr>
              <a:t>Academic</a:t>
            </a:r>
            <a:endParaRPr b="0" i="0" sz="1550" u="none" cap="none" strike="noStrike">
              <a:solidFill>
                <a:schemeClr val="dk1"/>
              </a:solidFill>
              <a:latin typeface="Calibri"/>
              <a:ea typeface="Calibri"/>
              <a:cs typeface="Calibri"/>
              <a:sym typeface="Calibri"/>
            </a:endParaRPr>
          </a:p>
        </p:txBody>
      </p:sp>
      <p:sp>
        <p:nvSpPr>
          <p:cNvPr id="130" name="Google Shape;130;p6"/>
          <p:cNvSpPr/>
          <p:nvPr/>
        </p:nvSpPr>
        <p:spPr>
          <a:xfrm>
            <a:off x="9344939" y="2243776"/>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Reading, writing, and math — standardized and classroom-based</a:t>
            </a:r>
            <a:endParaRPr b="0" i="0" sz="1300" u="none" cap="none" strike="noStrike">
              <a:solidFill>
                <a:schemeClr val="dk1"/>
              </a:solidFill>
              <a:latin typeface="Calibri"/>
              <a:ea typeface="Calibri"/>
              <a:cs typeface="Calibri"/>
              <a:sym typeface="Calibri"/>
            </a:endParaRPr>
          </a:p>
        </p:txBody>
      </p:sp>
      <p:sp>
        <p:nvSpPr>
          <p:cNvPr id="131" name="Google Shape;131;p6"/>
          <p:cNvSpPr/>
          <p:nvPr/>
        </p:nvSpPr>
        <p:spPr>
          <a:xfrm>
            <a:off x="566925" y="3199726"/>
            <a:ext cx="2517600" cy="16809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32" name="Google Shape;132;p6"/>
          <p:cNvSpPr/>
          <p:nvPr/>
        </p:nvSpPr>
        <p:spPr>
          <a:xfrm>
            <a:off x="734069" y="3462040"/>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33" name="Google Shape;133;p6"/>
          <p:cNvSpPr/>
          <p:nvPr/>
        </p:nvSpPr>
        <p:spPr>
          <a:xfrm>
            <a:off x="1069848" y="3356890"/>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650" u="none" cap="none" strike="noStrike">
                <a:solidFill>
                  <a:srgbClr val="254E3F"/>
                </a:solidFill>
                <a:latin typeface="Nunito Black"/>
                <a:ea typeface="Nunito Black"/>
                <a:cs typeface="Nunito Black"/>
                <a:sym typeface="Nunito Black"/>
              </a:rPr>
              <a:t>Communication</a:t>
            </a:r>
            <a:endParaRPr b="0" i="0" sz="1650" u="none" cap="none" strike="noStrike">
              <a:solidFill>
                <a:schemeClr val="dk1"/>
              </a:solidFill>
              <a:latin typeface="Calibri"/>
              <a:ea typeface="Calibri"/>
              <a:cs typeface="Calibri"/>
              <a:sym typeface="Calibri"/>
            </a:endParaRPr>
          </a:p>
        </p:txBody>
      </p:sp>
      <p:sp>
        <p:nvSpPr>
          <p:cNvPr id="134" name="Google Shape;134;p6"/>
          <p:cNvSpPr/>
          <p:nvPr/>
        </p:nvSpPr>
        <p:spPr>
          <a:xfrm>
            <a:off x="804672" y="3946443"/>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Understanding and using language, speech, social communication</a:t>
            </a:r>
            <a:endParaRPr b="0" i="0" sz="1300" u="none" cap="none" strike="noStrike">
              <a:solidFill>
                <a:schemeClr val="dk1"/>
              </a:solidFill>
              <a:latin typeface="Calibri"/>
              <a:ea typeface="Calibri"/>
              <a:cs typeface="Calibri"/>
              <a:sym typeface="Calibri"/>
            </a:endParaRPr>
          </a:p>
        </p:txBody>
      </p:sp>
      <p:sp>
        <p:nvSpPr>
          <p:cNvPr id="135" name="Google Shape;135;p6"/>
          <p:cNvSpPr/>
          <p:nvPr/>
        </p:nvSpPr>
        <p:spPr>
          <a:xfrm>
            <a:off x="3413684" y="3199726"/>
            <a:ext cx="2517600" cy="16809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36" name="Google Shape;136;p6"/>
          <p:cNvSpPr/>
          <p:nvPr/>
        </p:nvSpPr>
        <p:spPr>
          <a:xfrm>
            <a:off x="3580825" y="3462040"/>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37" name="Google Shape;137;p6"/>
          <p:cNvSpPr/>
          <p:nvPr/>
        </p:nvSpPr>
        <p:spPr>
          <a:xfrm>
            <a:off x="3916604" y="3356890"/>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650" u="none" cap="none" strike="noStrike">
                <a:solidFill>
                  <a:srgbClr val="254E3F"/>
                </a:solidFill>
                <a:latin typeface="Nunito Black"/>
                <a:ea typeface="Nunito Black"/>
                <a:cs typeface="Nunito Black"/>
                <a:sym typeface="Nunito Black"/>
              </a:rPr>
              <a:t>Motor</a:t>
            </a:r>
            <a:endParaRPr b="0" i="0" sz="1650" u="none" cap="none" strike="noStrike">
              <a:solidFill>
                <a:schemeClr val="dk1"/>
              </a:solidFill>
              <a:latin typeface="Calibri"/>
              <a:ea typeface="Calibri"/>
              <a:cs typeface="Calibri"/>
              <a:sym typeface="Calibri"/>
            </a:endParaRPr>
          </a:p>
        </p:txBody>
      </p:sp>
      <p:sp>
        <p:nvSpPr>
          <p:cNvPr id="138" name="Google Shape;138;p6"/>
          <p:cNvSpPr/>
          <p:nvPr/>
        </p:nvSpPr>
        <p:spPr>
          <a:xfrm>
            <a:off x="3651428" y="3946443"/>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Handwriting, coordination, fine and gross motor access to the work</a:t>
            </a:r>
            <a:endParaRPr b="0" i="0" sz="1300" u="none" cap="none" strike="noStrike">
              <a:solidFill>
                <a:schemeClr val="dk1"/>
              </a:solidFill>
              <a:latin typeface="Calibri"/>
              <a:ea typeface="Calibri"/>
              <a:cs typeface="Calibri"/>
              <a:sym typeface="Calibri"/>
            </a:endParaRPr>
          </a:p>
        </p:txBody>
      </p:sp>
      <p:sp>
        <p:nvSpPr>
          <p:cNvPr id="139" name="Google Shape;139;p6"/>
          <p:cNvSpPr/>
          <p:nvPr/>
        </p:nvSpPr>
        <p:spPr>
          <a:xfrm>
            <a:off x="6260442" y="3199726"/>
            <a:ext cx="2517600" cy="16809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40" name="Google Shape;140;p6"/>
          <p:cNvSpPr/>
          <p:nvPr/>
        </p:nvSpPr>
        <p:spPr>
          <a:xfrm>
            <a:off x="6427581" y="3462040"/>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41" name="Google Shape;141;p6"/>
          <p:cNvSpPr/>
          <p:nvPr/>
        </p:nvSpPr>
        <p:spPr>
          <a:xfrm>
            <a:off x="6763360" y="3356890"/>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650" u="none" cap="none" strike="noStrike">
                <a:solidFill>
                  <a:srgbClr val="254E3F"/>
                </a:solidFill>
                <a:latin typeface="Nunito Black"/>
                <a:ea typeface="Nunito Black"/>
                <a:cs typeface="Nunito Black"/>
                <a:sym typeface="Nunito Black"/>
              </a:rPr>
              <a:t>Emotional / behavioral</a:t>
            </a:r>
            <a:endParaRPr b="0" i="0" sz="1650" u="none" cap="none" strike="noStrike">
              <a:solidFill>
                <a:schemeClr val="dk1"/>
              </a:solidFill>
              <a:latin typeface="Calibri"/>
              <a:ea typeface="Calibri"/>
              <a:cs typeface="Calibri"/>
              <a:sym typeface="Calibri"/>
            </a:endParaRPr>
          </a:p>
        </p:txBody>
      </p:sp>
      <p:sp>
        <p:nvSpPr>
          <p:cNvPr id="142" name="Google Shape;142;p6"/>
          <p:cNvSpPr/>
          <p:nvPr/>
        </p:nvSpPr>
        <p:spPr>
          <a:xfrm>
            <a:off x="6498184" y="3946443"/>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What the behavior is doing, and what it's doing it for</a:t>
            </a:r>
            <a:endParaRPr b="0" i="0" sz="1300" u="none" cap="none" strike="noStrike">
              <a:solidFill>
                <a:schemeClr val="dk1"/>
              </a:solidFill>
              <a:latin typeface="Calibri"/>
              <a:ea typeface="Calibri"/>
              <a:cs typeface="Calibri"/>
              <a:sym typeface="Calibri"/>
            </a:endParaRPr>
          </a:p>
        </p:txBody>
      </p:sp>
      <p:sp>
        <p:nvSpPr>
          <p:cNvPr id="143" name="Google Shape;143;p6"/>
          <p:cNvSpPr/>
          <p:nvPr/>
        </p:nvSpPr>
        <p:spPr>
          <a:xfrm>
            <a:off x="9107200" y="3199726"/>
            <a:ext cx="2517600" cy="1680900"/>
          </a:xfrm>
          <a:prstGeom prst="roundRect">
            <a:avLst>
              <a:gd fmla="val 5769"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44" name="Google Shape;144;p6"/>
          <p:cNvSpPr/>
          <p:nvPr/>
        </p:nvSpPr>
        <p:spPr>
          <a:xfrm>
            <a:off x="9274336" y="3462040"/>
            <a:ext cx="155400" cy="155400"/>
          </a:xfrm>
          <a:prstGeom prst="ellipse">
            <a:avLst/>
          </a:prstGeom>
          <a:solidFill>
            <a:srgbClr val="1C7C6C"/>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45" name="Google Shape;145;p6"/>
          <p:cNvSpPr/>
          <p:nvPr/>
        </p:nvSpPr>
        <p:spPr>
          <a:xfrm>
            <a:off x="9610115" y="3356890"/>
            <a:ext cx="18318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50"/>
              <a:buFont typeface="Nunito Black"/>
              <a:buNone/>
            </a:pPr>
            <a:r>
              <a:rPr b="0" i="0" lang="en-US" sz="1550" u="none" cap="none" strike="noStrike">
                <a:solidFill>
                  <a:srgbClr val="254E3F"/>
                </a:solidFill>
                <a:latin typeface="Nunito Black"/>
                <a:ea typeface="Nunito Black"/>
                <a:cs typeface="Nunito Black"/>
                <a:sym typeface="Nunito Black"/>
              </a:rPr>
              <a:t>Assistive technology</a:t>
            </a:r>
            <a:endParaRPr b="0" i="0" sz="1550" u="none" cap="none" strike="noStrike">
              <a:solidFill>
                <a:schemeClr val="dk1"/>
              </a:solidFill>
              <a:latin typeface="Calibri"/>
              <a:ea typeface="Calibri"/>
              <a:cs typeface="Calibri"/>
              <a:sym typeface="Calibri"/>
            </a:endParaRPr>
          </a:p>
        </p:txBody>
      </p:sp>
      <p:sp>
        <p:nvSpPr>
          <p:cNvPr id="146" name="Google Shape;146;p6"/>
          <p:cNvSpPr/>
          <p:nvPr/>
        </p:nvSpPr>
        <p:spPr>
          <a:xfrm>
            <a:off x="9344939" y="3946443"/>
            <a:ext cx="2042100" cy="74970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6E7A73"/>
              </a:buClr>
              <a:buSzPts val="1150"/>
              <a:buFont typeface="Nunito"/>
              <a:buNone/>
            </a:pPr>
            <a:r>
              <a:rPr b="0" i="0" lang="en-US" sz="1300" u="none" cap="none" strike="noStrike">
                <a:solidFill>
                  <a:srgbClr val="6E7A73"/>
                </a:solidFill>
                <a:latin typeface="Nunito"/>
                <a:ea typeface="Nunito"/>
                <a:cs typeface="Nunito"/>
                <a:sym typeface="Nunito"/>
              </a:rPr>
              <a:t>Whether tools would change what this student can do alone</a:t>
            </a:r>
            <a:endParaRPr b="0" i="0" sz="1300" u="none" cap="none" strike="noStrike">
              <a:solidFill>
                <a:schemeClr val="dk1"/>
              </a:solidFill>
              <a:latin typeface="Calibri"/>
              <a:ea typeface="Calibri"/>
              <a:cs typeface="Calibri"/>
              <a:sym typeface="Calibri"/>
            </a:endParaRPr>
          </a:p>
        </p:txBody>
      </p:sp>
      <p:sp>
        <p:nvSpPr>
          <p:cNvPr id="147" name="Google Shape;147;p6"/>
          <p:cNvSpPr/>
          <p:nvPr/>
        </p:nvSpPr>
        <p:spPr>
          <a:xfrm>
            <a:off x="566928" y="5029200"/>
            <a:ext cx="11057839" cy="868680"/>
          </a:xfrm>
          <a:prstGeom prst="roundRect">
            <a:avLst>
              <a:gd fmla="val 9474" name="adj"/>
            </a:avLst>
          </a:prstGeom>
          <a:solidFill>
            <a:srgbClr val="E4E0D4"/>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148" name="Google Shape;148;p6"/>
          <p:cNvSpPr/>
          <p:nvPr/>
        </p:nvSpPr>
        <p:spPr>
          <a:xfrm>
            <a:off x="841248" y="5029200"/>
            <a:ext cx="10509199" cy="86868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D2707"/>
              </a:buClr>
              <a:buSzPts val="1400"/>
              <a:buFont typeface="Nunito Black"/>
              <a:buNone/>
            </a:pPr>
            <a:r>
              <a:rPr b="0" i="0" lang="en-US" sz="1500" u="none" cap="none" strike="noStrike">
                <a:solidFill>
                  <a:srgbClr val="5D2707"/>
                </a:solidFill>
                <a:latin typeface="Nunito Black"/>
                <a:ea typeface="Nunito Black"/>
                <a:cs typeface="Nunito Black"/>
                <a:sym typeface="Nunito Black"/>
              </a:rPr>
              <a:t>Not every FIE assesses every area. </a:t>
            </a:r>
            <a:r>
              <a:rPr b="0" i="0" lang="en-US" sz="1500" u="none" cap="none" strike="noStrike">
                <a:solidFill>
                  <a:srgbClr val="2E3B36"/>
                </a:solidFill>
                <a:latin typeface="Nunito"/>
                <a:ea typeface="Nunito"/>
                <a:cs typeface="Nunito"/>
                <a:sym typeface="Nunito"/>
              </a:rPr>
              <a:t>The evaluator decides what's needed based on what's suspected — and the report has to say what was assessed, what wasn't, and why.</a:t>
            </a:r>
            <a:endParaRPr b="0" i="0" sz="1500" u="none" cap="none" strike="noStrike">
              <a:solidFill>
                <a:schemeClr val="dk1"/>
              </a:solidFill>
              <a:latin typeface="Calibri"/>
              <a:ea typeface="Calibri"/>
              <a:cs typeface="Calibri"/>
              <a:sym typeface="Calibri"/>
            </a:endParaRPr>
          </a:p>
        </p:txBody>
      </p:sp>
      <p:sp>
        <p:nvSpPr>
          <p:cNvPr id="149" name="Google Shape;149;p6"/>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6</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154" name="Shape 154"/>
        <p:cNvGrpSpPr/>
        <p:nvPr/>
      </p:nvGrpSpPr>
      <p:grpSpPr>
        <a:xfrm>
          <a:off x="0" y="0"/>
          <a:ext cx="0" cy="0"/>
          <a:chOff x="0" y="0"/>
          <a:chExt cx="0" cy="0"/>
        </a:xfrm>
      </p:grpSpPr>
      <p:sp>
        <p:nvSpPr>
          <p:cNvPr id="155" name="Google Shape;155;p7"/>
          <p:cNvSpPr/>
          <p:nvPr/>
        </p:nvSpPr>
        <p:spPr>
          <a:xfrm>
            <a:off x="566928" y="420624"/>
            <a:ext cx="11057839"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500" u="none" cap="none" strike="noStrike">
                <a:solidFill>
                  <a:srgbClr val="254E3F"/>
                </a:solidFill>
                <a:latin typeface="Nunito Black"/>
                <a:ea typeface="Nunito Black"/>
                <a:cs typeface="Nunito Black"/>
                <a:sym typeface="Nunito Black"/>
              </a:rPr>
              <a:t>Your input is evidence, not paperwork</a:t>
            </a:r>
            <a:endParaRPr b="0" i="0" sz="4500" u="none" cap="none" strike="noStrike">
              <a:solidFill>
                <a:schemeClr val="dk1"/>
              </a:solidFill>
              <a:latin typeface="Calibri"/>
              <a:ea typeface="Calibri"/>
              <a:cs typeface="Calibri"/>
              <a:sym typeface="Calibri"/>
            </a:endParaRPr>
          </a:p>
        </p:txBody>
      </p:sp>
      <p:sp>
        <p:nvSpPr>
          <p:cNvPr id="156" name="Google Shape;156;p7"/>
          <p:cNvSpPr/>
          <p:nvPr/>
        </p:nvSpPr>
        <p:spPr>
          <a:xfrm>
            <a:off x="566928" y="1078992"/>
            <a:ext cx="10692079"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It's the only part of the evaluation nobody else in the building can produce.</a:t>
            </a:r>
            <a:endParaRPr b="0" i="0" sz="2000" u="none" cap="none" strike="noStrike">
              <a:solidFill>
                <a:schemeClr val="dk1"/>
              </a:solidFill>
              <a:latin typeface="Calibri"/>
              <a:ea typeface="Calibri"/>
              <a:cs typeface="Calibri"/>
              <a:sym typeface="Calibri"/>
            </a:endParaRPr>
          </a:p>
        </p:txBody>
      </p:sp>
      <p:sp>
        <p:nvSpPr>
          <p:cNvPr id="157" name="Google Shape;157;p7"/>
          <p:cNvSpPr/>
          <p:nvPr/>
        </p:nvSpPr>
        <p:spPr>
          <a:xfrm>
            <a:off x="566925" y="1551125"/>
            <a:ext cx="4731300" cy="3387300"/>
          </a:xfrm>
          <a:prstGeom prst="roundRect">
            <a:avLst>
              <a:gd fmla="val 2647" name="adj"/>
            </a:avLst>
          </a:prstGeom>
          <a:solidFill>
            <a:srgbClr val="FFFFFF"/>
          </a:solidFill>
          <a:ln cap="flat" cmpd="sng" w="9525">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859536" y="1751085"/>
            <a:ext cx="39867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250"/>
              <a:buFont typeface="Nunito Black"/>
              <a:buNone/>
            </a:pPr>
            <a:r>
              <a:rPr b="0" i="0" lang="en-US" sz="1550" u="none" cap="none" strike="noStrike">
                <a:solidFill>
                  <a:srgbClr val="1C7C6C"/>
                </a:solidFill>
                <a:latin typeface="Nunito Black"/>
                <a:ea typeface="Nunito Black"/>
                <a:cs typeface="Nunito Black"/>
                <a:sym typeface="Nunito Black"/>
              </a:rPr>
              <a:t>WHAT WE ASK YOU FOR</a:t>
            </a:r>
            <a:endParaRPr b="0" i="0" sz="1550" u="none" cap="none" strike="noStrike">
              <a:solidFill>
                <a:schemeClr val="dk1"/>
              </a:solidFill>
              <a:latin typeface="Calibri"/>
              <a:ea typeface="Calibri"/>
              <a:cs typeface="Calibri"/>
              <a:sym typeface="Calibri"/>
            </a:endParaRPr>
          </a:p>
        </p:txBody>
      </p:sp>
      <p:sp>
        <p:nvSpPr>
          <p:cNvPr id="159" name="Google Shape;159;p7"/>
          <p:cNvSpPr/>
          <p:nvPr/>
        </p:nvSpPr>
        <p:spPr>
          <a:xfrm>
            <a:off x="829269" y="2071175"/>
            <a:ext cx="4105800" cy="2592300"/>
          </a:xfrm>
          <a:prstGeom prst="rect">
            <a:avLst/>
          </a:prstGeom>
          <a:noFill/>
          <a:ln>
            <a:noFill/>
          </a:ln>
        </p:spPr>
        <p:txBody>
          <a:bodyPr anchorCtr="0" anchor="ctr" bIns="0" lIns="0" spcFirstLastPara="1" rIns="0" wrap="square" tIns="0">
            <a:noAutofit/>
          </a:bodyPr>
          <a:lstStyle/>
          <a:p>
            <a:pPr indent="-342900" lvl="0" marL="342900" marR="0" rtl="0" algn="l">
              <a:lnSpc>
                <a:spcPct val="115000"/>
              </a:lnSpc>
              <a:spcBef>
                <a:spcPts val="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Work samples — the real ones, not the good day</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Intervention data: what you tried, how long, what changed</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Progress monitoring and CBM scores</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Teacher input forms and rating scales</a:t>
            </a:r>
            <a:endParaRPr b="0" i="0" sz="1450" u="none" cap="none" strike="noStrike">
              <a:solidFill>
                <a:schemeClr val="dk1"/>
              </a:solidFill>
              <a:latin typeface="Calibri"/>
              <a:ea typeface="Calibri"/>
              <a:cs typeface="Calibri"/>
              <a:sym typeface="Calibri"/>
            </a:endParaRPr>
          </a:p>
          <a:p>
            <a:pPr indent="-342900" lvl="0" marL="342900" marR="0" rtl="0" algn="l">
              <a:lnSpc>
                <a:spcPct val="115000"/>
              </a:lnSpc>
              <a:spcBef>
                <a:spcPts val="900"/>
              </a:spcBef>
              <a:spcAft>
                <a:spcPts val="0"/>
              </a:spcAft>
              <a:buClr>
                <a:srgbClr val="2E3B36"/>
              </a:buClr>
              <a:buSzPts val="1450"/>
              <a:buFont typeface="Nunito"/>
              <a:buChar char="•"/>
            </a:pPr>
            <a:r>
              <a:rPr b="0" i="0" lang="en-US" sz="1450" u="none" cap="none" strike="noStrike">
                <a:solidFill>
                  <a:srgbClr val="2E3B36"/>
                </a:solidFill>
                <a:latin typeface="Nunito"/>
                <a:ea typeface="Nunito"/>
                <a:cs typeface="Nunito"/>
                <a:sym typeface="Nunito"/>
              </a:rPr>
              <a:t>A plain description of what the day looks like</a:t>
            </a:r>
            <a:endParaRPr b="0" i="0" sz="1450" u="none" cap="none" strike="noStrike">
              <a:solidFill>
                <a:schemeClr val="dk1"/>
              </a:solidFill>
              <a:latin typeface="Calibri"/>
              <a:ea typeface="Calibri"/>
              <a:cs typeface="Calibri"/>
              <a:sym typeface="Calibri"/>
            </a:endParaRPr>
          </a:p>
        </p:txBody>
      </p:sp>
      <p:sp>
        <p:nvSpPr>
          <p:cNvPr id="160" name="Google Shape;160;p7"/>
          <p:cNvSpPr/>
          <p:nvPr/>
        </p:nvSpPr>
        <p:spPr>
          <a:xfrm>
            <a:off x="5504692" y="1551126"/>
            <a:ext cx="6120000" cy="1544100"/>
          </a:xfrm>
          <a:prstGeom prst="roundRect">
            <a:avLst>
              <a:gd fmla="val 5806" name="adj"/>
            </a:avLst>
          </a:prstGeom>
          <a:solidFill>
            <a:srgbClr val="F5EAE2"/>
          </a:solidFill>
          <a:ln cap="flat" cmpd="sng" w="15875">
            <a:solidFill>
              <a:srgbClr val="A03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5797296" y="1920240"/>
            <a:ext cx="5534863"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50"/>
              <a:buFont typeface="Nunito Black"/>
              <a:buNone/>
            </a:pPr>
            <a:r>
              <a:rPr b="0" i="0" lang="en-US" sz="1450" u="none" cap="none" strike="noStrike">
                <a:solidFill>
                  <a:srgbClr val="5D2707"/>
                </a:solidFill>
                <a:latin typeface="Nunito Black"/>
                <a:ea typeface="Nunito Black"/>
                <a:cs typeface="Nunito Black"/>
                <a:sym typeface="Nunito Black"/>
              </a:rPr>
              <a:t>CAN'T USE IT</a:t>
            </a:r>
            <a:endParaRPr b="0" i="0" sz="1450" u="none" cap="none" strike="noStrike">
              <a:solidFill>
                <a:schemeClr val="dk1"/>
              </a:solidFill>
              <a:latin typeface="Calibri"/>
              <a:ea typeface="Calibri"/>
              <a:cs typeface="Calibri"/>
              <a:sym typeface="Calibri"/>
            </a:endParaRPr>
          </a:p>
        </p:txBody>
      </p:sp>
      <p:sp>
        <p:nvSpPr>
          <p:cNvPr id="162" name="Google Shape;162;p7"/>
          <p:cNvSpPr/>
          <p:nvPr/>
        </p:nvSpPr>
        <p:spPr>
          <a:xfrm>
            <a:off x="5797296" y="2267712"/>
            <a:ext cx="5534863" cy="82296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D2707"/>
              </a:buClr>
              <a:buSzPts val="1500"/>
              <a:buFont typeface="Nunito"/>
              <a:buNone/>
            </a:pPr>
            <a:r>
              <a:rPr b="0" i="1" lang="en-US" sz="1500" u="none" cap="none" strike="noStrike">
                <a:solidFill>
                  <a:srgbClr val="5D2707"/>
                </a:solidFill>
                <a:latin typeface="Nunito"/>
                <a:ea typeface="Nunito"/>
                <a:cs typeface="Nunito"/>
                <a:sym typeface="Nunito"/>
              </a:rPr>
              <a:t>“Struggles in reading. Doesn't try. Way below where he should be.”</a:t>
            </a:r>
            <a:endParaRPr b="0" i="0" sz="1500" u="none" cap="none" strike="noStrike">
              <a:solidFill>
                <a:schemeClr val="dk1"/>
              </a:solidFill>
              <a:latin typeface="Calibri"/>
              <a:ea typeface="Calibri"/>
              <a:cs typeface="Calibri"/>
              <a:sym typeface="Calibri"/>
            </a:endParaRPr>
          </a:p>
        </p:txBody>
      </p:sp>
      <p:sp>
        <p:nvSpPr>
          <p:cNvPr id="163" name="Google Shape;163;p7"/>
          <p:cNvSpPr/>
          <p:nvPr/>
        </p:nvSpPr>
        <p:spPr>
          <a:xfrm>
            <a:off x="5504692" y="3274690"/>
            <a:ext cx="6120000" cy="1663800"/>
          </a:xfrm>
          <a:prstGeom prst="roundRect">
            <a:avLst>
              <a:gd fmla="val 5389" name="adj"/>
            </a:avLst>
          </a:prstGeom>
          <a:solidFill>
            <a:srgbClr val="E3EFE9"/>
          </a:solidFill>
          <a:ln cap="flat" cmpd="sng" w="15875">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5797296" y="3502152"/>
            <a:ext cx="5534863"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Black"/>
              <a:buNone/>
            </a:pPr>
            <a:r>
              <a:rPr b="0" i="0" lang="en-US" sz="1450" u="none" cap="none" strike="noStrike">
                <a:solidFill>
                  <a:srgbClr val="254E3F"/>
                </a:solidFill>
                <a:latin typeface="Nunito Black"/>
                <a:ea typeface="Nunito Black"/>
                <a:cs typeface="Nunito Black"/>
                <a:sym typeface="Nunito Black"/>
              </a:rPr>
              <a:t>CAN USE IT</a:t>
            </a:r>
            <a:endParaRPr b="0" i="0" sz="1450" u="none" cap="none" strike="noStrike">
              <a:solidFill>
                <a:schemeClr val="dk1"/>
              </a:solidFill>
              <a:latin typeface="Calibri"/>
              <a:ea typeface="Calibri"/>
              <a:cs typeface="Calibri"/>
              <a:sym typeface="Calibri"/>
            </a:endParaRPr>
          </a:p>
        </p:txBody>
      </p:sp>
      <p:sp>
        <p:nvSpPr>
          <p:cNvPr id="165" name="Google Shape;165;p7"/>
          <p:cNvSpPr/>
          <p:nvPr/>
        </p:nvSpPr>
        <p:spPr>
          <a:xfrm>
            <a:off x="5797296" y="3822192"/>
            <a:ext cx="5535000" cy="960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254E3F"/>
              </a:buClr>
              <a:buSzPts val="1350"/>
              <a:buFont typeface="Nunito"/>
              <a:buNone/>
            </a:pPr>
            <a:r>
              <a:rPr b="0" i="1" lang="en-US" sz="1350" u="none" cap="none" strike="noStrike">
                <a:solidFill>
                  <a:srgbClr val="254E3F"/>
                </a:solidFill>
                <a:latin typeface="Nunito"/>
                <a:ea typeface="Nunito"/>
                <a:cs typeface="Nunito"/>
                <a:sym typeface="Nunito"/>
              </a:rPr>
              <a:t>“Reads 42 words per minute on third-grade text; class median is 96. Eight weeks of small-group phonics, gained 4. Reads aloud willingly in a group of three, never in a group of twenty.”</a:t>
            </a:r>
            <a:endParaRPr b="0" i="0" sz="1350" u="none" cap="none" strike="noStrike">
              <a:solidFill>
                <a:schemeClr val="dk1"/>
              </a:solidFill>
              <a:latin typeface="Calibri"/>
              <a:ea typeface="Calibri"/>
              <a:cs typeface="Calibri"/>
              <a:sym typeface="Calibri"/>
            </a:endParaRPr>
          </a:p>
        </p:txBody>
      </p:sp>
      <p:sp>
        <p:nvSpPr>
          <p:cNvPr id="166" name="Google Shape;166;p7"/>
          <p:cNvSpPr/>
          <p:nvPr/>
        </p:nvSpPr>
        <p:spPr>
          <a:xfrm>
            <a:off x="566928" y="5138928"/>
            <a:ext cx="11057839" cy="822960"/>
          </a:xfrm>
          <a:prstGeom prst="roundRect">
            <a:avLst>
              <a:gd fmla="val 10000" name="adj"/>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p:nvPr/>
        </p:nvSpPr>
        <p:spPr>
          <a:xfrm>
            <a:off x="886968" y="5138928"/>
            <a:ext cx="10417759" cy="82296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1500"/>
              <a:buFont typeface="Nunito Black"/>
              <a:buNone/>
            </a:pPr>
            <a:r>
              <a:rPr b="0" i="0" lang="en-US" sz="1500" u="none" cap="none" strike="noStrike">
                <a:solidFill>
                  <a:srgbClr val="FFFFFF"/>
                </a:solidFill>
                <a:latin typeface="Nunito Black"/>
                <a:ea typeface="Nunito Black"/>
                <a:cs typeface="Nunito Black"/>
                <a:sym typeface="Nunito Black"/>
              </a:rPr>
              <a:t>Specific, dated, and compared to peers. The second quote goes in the report almost word for word. The first one can't go anywhere.</a:t>
            </a:r>
            <a:endParaRPr b="0" i="0" sz="1500" u="none" cap="none" strike="noStrike">
              <a:solidFill>
                <a:schemeClr val="dk1"/>
              </a:solidFill>
              <a:latin typeface="Calibri"/>
              <a:ea typeface="Calibri"/>
              <a:cs typeface="Calibri"/>
              <a:sym typeface="Calibri"/>
            </a:endParaRPr>
          </a:p>
        </p:txBody>
      </p:sp>
      <p:sp>
        <p:nvSpPr>
          <p:cNvPr id="168" name="Google Shape;168;p7"/>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7</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3A2F"/>
        </a:solidFill>
      </p:bgPr>
    </p:bg>
    <p:spTree>
      <p:nvGrpSpPr>
        <p:cNvPr id="173" name="Shape 173"/>
        <p:cNvGrpSpPr/>
        <p:nvPr/>
      </p:nvGrpSpPr>
      <p:grpSpPr>
        <a:xfrm>
          <a:off x="0" y="0"/>
          <a:ext cx="0" cy="0"/>
          <a:chOff x="0" y="0"/>
          <a:chExt cx="0" cy="0"/>
        </a:xfrm>
      </p:grpSpPr>
      <p:sp>
        <p:nvSpPr>
          <p:cNvPr id="174" name="Google Shape;174;p8"/>
          <p:cNvSpPr/>
          <p:nvPr/>
        </p:nvSpPr>
        <p:spPr>
          <a:xfrm>
            <a:off x="566928" y="566928"/>
            <a:ext cx="11057839"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50"/>
              <a:buFont typeface="Nunito Black"/>
              <a:buNone/>
            </a:pPr>
            <a:r>
              <a:rPr b="0" i="0" lang="en-US" sz="1150" u="none" cap="none" strike="noStrike">
                <a:solidFill>
                  <a:srgbClr val="1CC4A3"/>
                </a:solidFill>
                <a:latin typeface="Nunito Black"/>
                <a:ea typeface="Nunito Black"/>
                <a:cs typeface="Nunito Black"/>
                <a:sym typeface="Nunito Black"/>
              </a:rPr>
              <a:t>WHY THE DEADLINES ARE REAL</a:t>
            </a:r>
            <a:endParaRPr b="0" i="0" sz="1150" u="none" cap="none" strike="noStrike">
              <a:solidFill>
                <a:schemeClr val="dk1"/>
              </a:solidFill>
              <a:latin typeface="Calibri"/>
              <a:ea typeface="Calibri"/>
              <a:cs typeface="Calibri"/>
              <a:sym typeface="Calibri"/>
            </a:endParaRPr>
          </a:p>
        </p:txBody>
      </p:sp>
      <p:sp>
        <p:nvSpPr>
          <p:cNvPr id="175" name="Google Shape;175;p8"/>
          <p:cNvSpPr/>
          <p:nvPr/>
        </p:nvSpPr>
        <p:spPr>
          <a:xfrm>
            <a:off x="566928" y="914400"/>
            <a:ext cx="11057839"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400"/>
              <a:buFont typeface="Nunito Black"/>
              <a:buNone/>
            </a:pPr>
            <a:r>
              <a:rPr b="0" i="0" lang="en-US" sz="4500" u="none" cap="none" strike="noStrike">
                <a:solidFill>
                  <a:srgbClr val="FFFFFF"/>
                </a:solidFill>
                <a:latin typeface="Nunito Black"/>
                <a:ea typeface="Nunito Black"/>
                <a:cs typeface="Nunito Black"/>
                <a:sym typeface="Nunito Black"/>
              </a:rPr>
              <a:t>The clock isn't mine. It's the state's.</a:t>
            </a:r>
            <a:endParaRPr b="0" i="0" sz="4500" u="none" cap="none" strike="noStrike">
              <a:solidFill>
                <a:schemeClr val="dk1"/>
              </a:solidFill>
              <a:latin typeface="Calibri"/>
              <a:ea typeface="Calibri"/>
              <a:cs typeface="Calibri"/>
              <a:sym typeface="Calibri"/>
            </a:endParaRPr>
          </a:p>
        </p:txBody>
      </p:sp>
      <p:sp>
        <p:nvSpPr>
          <p:cNvPr id="176" name="Google Shape;176;p8"/>
          <p:cNvSpPr/>
          <p:nvPr/>
        </p:nvSpPr>
        <p:spPr>
          <a:xfrm>
            <a:off x="566928" y="1901952"/>
            <a:ext cx="3381146" cy="2670048"/>
          </a:xfrm>
          <a:prstGeom prst="roundRect">
            <a:avLst>
              <a:gd fmla="val 3425" name="adj"/>
            </a:avLst>
          </a:prstGeom>
          <a:solidFill>
            <a:srgbClr val="1C6A55"/>
          </a:solidFill>
          <a:ln cap="flat" cmpd="sng" w="15875">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841248" y="1898859"/>
            <a:ext cx="2832600" cy="914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5200"/>
              <a:buFont typeface="Nunito Black"/>
              <a:buNone/>
            </a:pPr>
            <a:r>
              <a:rPr b="0" i="0" lang="en-US" sz="5500" u="none" cap="none" strike="noStrike">
                <a:solidFill>
                  <a:srgbClr val="4EF7D6"/>
                </a:solidFill>
                <a:latin typeface="Nunito Black"/>
                <a:ea typeface="Nunito Black"/>
                <a:cs typeface="Nunito Black"/>
                <a:sym typeface="Nunito Black"/>
              </a:rPr>
              <a:t>15</a:t>
            </a:r>
            <a:endParaRPr b="0" i="0" sz="5500" u="none" cap="none" strike="noStrike">
              <a:solidFill>
                <a:srgbClr val="4EF7D6"/>
              </a:solidFill>
              <a:latin typeface="Calibri"/>
              <a:ea typeface="Calibri"/>
              <a:cs typeface="Calibri"/>
              <a:sym typeface="Calibri"/>
            </a:endParaRPr>
          </a:p>
        </p:txBody>
      </p:sp>
      <p:sp>
        <p:nvSpPr>
          <p:cNvPr id="178" name="Google Shape;178;p8"/>
          <p:cNvSpPr/>
          <p:nvPr/>
        </p:nvSpPr>
        <p:spPr>
          <a:xfrm>
            <a:off x="841248" y="2764715"/>
            <a:ext cx="2832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Nunito Black"/>
              <a:buNone/>
            </a:pPr>
            <a:r>
              <a:rPr b="0" i="0" lang="en-US" sz="1800" u="none" cap="none" strike="noStrike">
                <a:solidFill>
                  <a:srgbClr val="FFFFFF"/>
                </a:solidFill>
                <a:latin typeface="Nunito Black"/>
                <a:ea typeface="Nunito Black"/>
                <a:cs typeface="Nunito Black"/>
                <a:sym typeface="Nunito Black"/>
              </a:rPr>
              <a:t>SCHOOL DAYS</a:t>
            </a:r>
            <a:endParaRPr b="0" i="0" sz="1800" u="none" cap="none" strike="noStrike">
              <a:solidFill>
                <a:schemeClr val="dk1"/>
              </a:solidFill>
              <a:latin typeface="Calibri"/>
              <a:ea typeface="Calibri"/>
              <a:cs typeface="Calibri"/>
              <a:sym typeface="Calibri"/>
            </a:endParaRPr>
          </a:p>
        </p:txBody>
      </p:sp>
      <p:sp>
        <p:nvSpPr>
          <p:cNvPr id="179" name="Google Shape;179;p8"/>
          <p:cNvSpPr/>
          <p:nvPr/>
        </p:nvSpPr>
        <p:spPr>
          <a:xfrm>
            <a:off x="800907" y="3192870"/>
            <a:ext cx="2832600" cy="1188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D8CFC0"/>
              </a:buClr>
              <a:buSzPts val="1250"/>
              <a:buFont typeface="Nunito"/>
              <a:buNone/>
            </a:pPr>
            <a:r>
              <a:rPr b="1" i="0" lang="en-US" u="none" cap="none" strike="noStrike">
                <a:solidFill>
                  <a:srgbClr val="D8CFC0"/>
                </a:solidFill>
                <a:latin typeface="Nunito"/>
                <a:ea typeface="Nunito"/>
                <a:cs typeface="Nunito"/>
                <a:sym typeface="Nunito"/>
              </a:rPr>
              <a:t>From a parent's written request, the district must respond — either with a consent form or with written notice that it's refusing to evaluate.</a:t>
            </a:r>
            <a:endParaRPr b="1" i="0" u="none" cap="none" strike="noStrike">
              <a:solidFill>
                <a:schemeClr val="dk1"/>
              </a:solidFill>
              <a:latin typeface="Calibri"/>
              <a:ea typeface="Calibri"/>
              <a:cs typeface="Calibri"/>
              <a:sym typeface="Calibri"/>
            </a:endParaRPr>
          </a:p>
        </p:txBody>
      </p:sp>
      <p:sp>
        <p:nvSpPr>
          <p:cNvPr id="180" name="Google Shape;180;p8"/>
          <p:cNvSpPr/>
          <p:nvPr/>
        </p:nvSpPr>
        <p:spPr>
          <a:xfrm>
            <a:off x="3966362" y="2999232"/>
            <a:ext cx="420624"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C6C"/>
              </a:buClr>
              <a:buSzPts val="2600"/>
              <a:buFont typeface="Nunito Black"/>
              <a:buNone/>
            </a:pPr>
            <a:r>
              <a:rPr b="0" i="0" lang="en-US" sz="2600" u="none" cap="none" strike="noStrike">
                <a:solidFill>
                  <a:srgbClr val="4EF7D6"/>
                </a:solidFill>
                <a:latin typeface="Nunito Black"/>
                <a:ea typeface="Nunito Black"/>
                <a:cs typeface="Nunito Black"/>
                <a:sym typeface="Nunito Black"/>
              </a:rPr>
              <a:t>›</a:t>
            </a:r>
            <a:endParaRPr b="0" i="0" sz="2600" u="none" cap="none" strike="noStrike">
              <a:solidFill>
                <a:srgbClr val="4EF7D6"/>
              </a:solidFill>
              <a:latin typeface="Calibri"/>
              <a:ea typeface="Calibri"/>
              <a:cs typeface="Calibri"/>
              <a:sym typeface="Calibri"/>
            </a:endParaRPr>
          </a:p>
        </p:txBody>
      </p:sp>
      <p:sp>
        <p:nvSpPr>
          <p:cNvPr id="181" name="Google Shape;181;p8"/>
          <p:cNvSpPr/>
          <p:nvPr/>
        </p:nvSpPr>
        <p:spPr>
          <a:xfrm>
            <a:off x="4405274" y="1901952"/>
            <a:ext cx="3381146" cy="2670048"/>
          </a:xfrm>
          <a:prstGeom prst="roundRect">
            <a:avLst>
              <a:gd fmla="val 3425" name="adj"/>
            </a:avLst>
          </a:prstGeom>
          <a:solidFill>
            <a:srgbClr val="1C6A55"/>
          </a:solidFill>
          <a:ln cap="flat" cmpd="sng" w="15875">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8"/>
          <p:cNvSpPr/>
          <p:nvPr/>
        </p:nvSpPr>
        <p:spPr>
          <a:xfrm>
            <a:off x="4679594" y="1898859"/>
            <a:ext cx="2832600" cy="914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5200"/>
              <a:buFont typeface="Nunito Black"/>
              <a:buNone/>
            </a:pPr>
            <a:r>
              <a:rPr b="0" i="0" lang="en-US" sz="5500" u="none" cap="none" strike="noStrike">
                <a:solidFill>
                  <a:srgbClr val="4EF7D6"/>
                </a:solidFill>
                <a:latin typeface="Nunito Black"/>
                <a:ea typeface="Nunito Black"/>
                <a:cs typeface="Nunito Black"/>
                <a:sym typeface="Nunito Black"/>
              </a:rPr>
              <a:t>45</a:t>
            </a:r>
            <a:endParaRPr b="0" i="0" sz="5500" u="none" cap="none" strike="noStrike">
              <a:solidFill>
                <a:srgbClr val="4EF7D6"/>
              </a:solidFill>
              <a:latin typeface="Calibri"/>
              <a:ea typeface="Calibri"/>
              <a:cs typeface="Calibri"/>
              <a:sym typeface="Calibri"/>
            </a:endParaRPr>
          </a:p>
        </p:txBody>
      </p:sp>
      <p:sp>
        <p:nvSpPr>
          <p:cNvPr id="183" name="Google Shape;183;p8"/>
          <p:cNvSpPr/>
          <p:nvPr/>
        </p:nvSpPr>
        <p:spPr>
          <a:xfrm>
            <a:off x="4679594" y="2764715"/>
            <a:ext cx="2832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Nunito Black"/>
              <a:buNone/>
            </a:pPr>
            <a:r>
              <a:rPr b="0" i="0" lang="en-US" sz="1800" u="none" cap="none" strike="noStrike">
                <a:solidFill>
                  <a:srgbClr val="FFFFFF"/>
                </a:solidFill>
                <a:latin typeface="Nunito Black"/>
                <a:ea typeface="Nunito Black"/>
                <a:cs typeface="Nunito Black"/>
                <a:sym typeface="Nunito Black"/>
              </a:rPr>
              <a:t>SCHOOL DAYS</a:t>
            </a:r>
            <a:endParaRPr b="0" i="0" sz="1800" u="none" cap="none" strike="noStrike">
              <a:solidFill>
                <a:schemeClr val="dk1"/>
              </a:solidFill>
              <a:latin typeface="Calibri"/>
              <a:ea typeface="Calibri"/>
              <a:cs typeface="Calibri"/>
              <a:sym typeface="Calibri"/>
            </a:endParaRPr>
          </a:p>
        </p:txBody>
      </p:sp>
      <p:sp>
        <p:nvSpPr>
          <p:cNvPr id="184" name="Google Shape;184;p8"/>
          <p:cNvSpPr/>
          <p:nvPr/>
        </p:nvSpPr>
        <p:spPr>
          <a:xfrm>
            <a:off x="4639253" y="3192870"/>
            <a:ext cx="2832600" cy="1188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D8CFC0"/>
              </a:buClr>
              <a:buSzPts val="1250"/>
              <a:buFont typeface="Nunito"/>
              <a:buNone/>
            </a:pPr>
            <a:r>
              <a:rPr b="1" i="0" lang="en-US" u="none" cap="none" strike="noStrike">
                <a:solidFill>
                  <a:srgbClr val="D8CFC0"/>
                </a:solidFill>
                <a:latin typeface="Nunito"/>
                <a:ea typeface="Nunito"/>
                <a:cs typeface="Nunito"/>
                <a:sym typeface="Nunito"/>
              </a:rPr>
              <a:t>From signed consent to a completed written report. Extended if the student is absent three or more days; special rules apply at year-end.</a:t>
            </a:r>
            <a:endParaRPr b="1" i="0" u="none" cap="none" strike="noStrike">
              <a:solidFill>
                <a:schemeClr val="dk1"/>
              </a:solidFill>
              <a:latin typeface="Calibri"/>
              <a:ea typeface="Calibri"/>
              <a:cs typeface="Calibri"/>
              <a:sym typeface="Calibri"/>
            </a:endParaRPr>
          </a:p>
        </p:txBody>
      </p:sp>
      <p:sp>
        <p:nvSpPr>
          <p:cNvPr id="185" name="Google Shape;185;p8"/>
          <p:cNvSpPr/>
          <p:nvPr/>
        </p:nvSpPr>
        <p:spPr>
          <a:xfrm>
            <a:off x="7804709" y="2999232"/>
            <a:ext cx="420624"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7C6C"/>
              </a:buClr>
              <a:buSzPts val="2600"/>
              <a:buFont typeface="Nunito Black"/>
              <a:buNone/>
            </a:pPr>
            <a:r>
              <a:rPr b="0" i="0" lang="en-US" sz="2600" u="none" cap="none" strike="noStrike">
                <a:solidFill>
                  <a:srgbClr val="4EF7D6"/>
                </a:solidFill>
                <a:latin typeface="Nunito Black"/>
                <a:ea typeface="Nunito Black"/>
                <a:cs typeface="Nunito Black"/>
                <a:sym typeface="Nunito Black"/>
              </a:rPr>
              <a:t>›</a:t>
            </a:r>
            <a:endParaRPr b="0" i="0" sz="2600" u="none" cap="none" strike="noStrike">
              <a:solidFill>
                <a:srgbClr val="4EF7D6"/>
              </a:solidFill>
              <a:latin typeface="Calibri"/>
              <a:ea typeface="Calibri"/>
              <a:cs typeface="Calibri"/>
              <a:sym typeface="Calibri"/>
            </a:endParaRPr>
          </a:p>
        </p:txBody>
      </p:sp>
      <p:sp>
        <p:nvSpPr>
          <p:cNvPr id="186" name="Google Shape;186;p8"/>
          <p:cNvSpPr/>
          <p:nvPr/>
        </p:nvSpPr>
        <p:spPr>
          <a:xfrm>
            <a:off x="8243621" y="1901952"/>
            <a:ext cx="3381146" cy="2670048"/>
          </a:xfrm>
          <a:prstGeom prst="roundRect">
            <a:avLst>
              <a:gd fmla="val 3425" name="adj"/>
            </a:avLst>
          </a:prstGeom>
          <a:solidFill>
            <a:srgbClr val="1C6A55"/>
          </a:solidFill>
          <a:ln cap="flat" cmpd="sng" w="15875">
            <a:solidFill>
              <a:srgbClr val="1CC4A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8517941" y="1898859"/>
            <a:ext cx="2832600" cy="914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5200"/>
              <a:buFont typeface="Nunito Black"/>
              <a:buNone/>
            </a:pPr>
            <a:r>
              <a:rPr b="0" i="0" lang="en-US" sz="5500" u="none" cap="none" strike="noStrike">
                <a:solidFill>
                  <a:srgbClr val="4EF7D6"/>
                </a:solidFill>
                <a:latin typeface="Nunito Black"/>
                <a:ea typeface="Nunito Black"/>
                <a:cs typeface="Nunito Black"/>
                <a:sym typeface="Nunito Black"/>
              </a:rPr>
              <a:t>30</a:t>
            </a:r>
            <a:endParaRPr b="0" i="0" sz="5500" u="none" cap="none" strike="noStrike">
              <a:solidFill>
                <a:srgbClr val="4EF7D6"/>
              </a:solidFill>
              <a:latin typeface="Calibri"/>
              <a:ea typeface="Calibri"/>
              <a:cs typeface="Calibri"/>
              <a:sym typeface="Calibri"/>
            </a:endParaRPr>
          </a:p>
        </p:txBody>
      </p:sp>
      <p:sp>
        <p:nvSpPr>
          <p:cNvPr id="188" name="Google Shape;188;p8"/>
          <p:cNvSpPr/>
          <p:nvPr/>
        </p:nvSpPr>
        <p:spPr>
          <a:xfrm>
            <a:off x="8517941" y="2764715"/>
            <a:ext cx="2832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Nunito Black"/>
              <a:buNone/>
            </a:pPr>
            <a:r>
              <a:rPr b="0" i="0" lang="en-US" sz="1800" u="none" cap="none" strike="noStrike">
                <a:solidFill>
                  <a:srgbClr val="FFFFFF"/>
                </a:solidFill>
                <a:latin typeface="Nunito Black"/>
                <a:ea typeface="Nunito Black"/>
                <a:cs typeface="Nunito Black"/>
                <a:sym typeface="Nunito Black"/>
              </a:rPr>
              <a:t>CALENDAR DAYS</a:t>
            </a:r>
            <a:endParaRPr b="0" i="0" sz="1800" u="none" cap="none" strike="noStrike">
              <a:solidFill>
                <a:schemeClr val="dk1"/>
              </a:solidFill>
              <a:latin typeface="Calibri"/>
              <a:ea typeface="Calibri"/>
              <a:cs typeface="Calibri"/>
              <a:sym typeface="Calibri"/>
            </a:endParaRPr>
          </a:p>
        </p:txBody>
      </p:sp>
      <p:sp>
        <p:nvSpPr>
          <p:cNvPr id="189" name="Google Shape;189;p8"/>
          <p:cNvSpPr/>
          <p:nvPr/>
        </p:nvSpPr>
        <p:spPr>
          <a:xfrm>
            <a:off x="8477600" y="3192870"/>
            <a:ext cx="2832600" cy="1188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D8CFC0"/>
              </a:buClr>
              <a:buSzPts val="1250"/>
              <a:buFont typeface="Nunito"/>
              <a:buNone/>
            </a:pPr>
            <a:r>
              <a:rPr b="1" i="0" lang="en-US" u="none" cap="none" strike="noStrike">
                <a:solidFill>
                  <a:srgbClr val="D8CFC0"/>
                </a:solidFill>
                <a:latin typeface="Nunito"/>
                <a:ea typeface="Nunito"/>
                <a:cs typeface="Nunito"/>
                <a:sym typeface="Nunito"/>
              </a:rPr>
              <a:t>From the completed report to the ARD meeting where the committee determines eligibility and, if appropriate, writes the IEP.</a:t>
            </a:r>
            <a:endParaRPr b="1" i="0" u="none" cap="none" strike="noStrike">
              <a:solidFill>
                <a:schemeClr val="dk1"/>
              </a:solidFill>
              <a:latin typeface="Calibri"/>
              <a:ea typeface="Calibri"/>
              <a:cs typeface="Calibri"/>
              <a:sym typeface="Calibri"/>
            </a:endParaRPr>
          </a:p>
        </p:txBody>
      </p:sp>
      <p:sp>
        <p:nvSpPr>
          <p:cNvPr id="190" name="Google Shape;190;p8"/>
          <p:cNvSpPr/>
          <p:nvPr/>
        </p:nvSpPr>
        <p:spPr>
          <a:xfrm>
            <a:off x="566928" y="4828032"/>
            <a:ext cx="11057839" cy="777240"/>
          </a:xfrm>
          <a:prstGeom prst="roundRect">
            <a:avLst>
              <a:gd fmla="val 10588" name="adj"/>
            </a:avLst>
          </a:prstGeom>
          <a:solidFill>
            <a:srgbClr val="1C6A55"/>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
          <p:cNvSpPr/>
          <p:nvPr/>
        </p:nvSpPr>
        <p:spPr>
          <a:xfrm>
            <a:off x="709325" y="4828025"/>
            <a:ext cx="10811400" cy="777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Nunito Black"/>
              <a:buNone/>
            </a:pPr>
            <a:r>
              <a:rPr b="0" i="0" lang="en-US" sz="1600" u="none" cap="none" strike="noStrike">
                <a:solidFill>
                  <a:srgbClr val="FFFFFF"/>
                </a:solidFill>
                <a:latin typeface="Nunito Black"/>
                <a:ea typeface="Nunito Black"/>
                <a:cs typeface="Nunito Black"/>
                <a:sym typeface="Nunito Black"/>
              </a:rPr>
              <a:t>School days aren't calendar days. Holidays and summer don't count toward the 45 — but every one of them counts toward the 30.</a:t>
            </a:r>
            <a:endParaRPr b="0" i="0" sz="1600" u="none" cap="none" strike="noStrike">
              <a:solidFill>
                <a:schemeClr val="dk1"/>
              </a:solidFill>
              <a:latin typeface="Calibri"/>
              <a:ea typeface="Calibri"/>
              <a:cs typeface="Calibri"/>
              <a:sym typeface="Calibri"/>
            </a:endParaRPr>
          </a:p>
        </p:txBody>
      </p:sp>
      <p:sp>
        <p:nvSpPr>
          <p:cNvPr id="192" name="Google Shape;192;p8"/>
          <p:cNvSpPr/>
          <p:nvPr/>
        </p:nvSpPr>
        <p:spPr>
          <a:xfrm>
            <a:off x="566928" y="6199632"/>
            <a:ext cx="11057839"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8CFC0"/>
              </a:buClr>
              <a:buSzPts val="1050"/>
              <a:buFont typeface="Nunito"/>
              <a:buNone/>
            </a:pPr>
            <a:r>
              <a:rPr b="0" i="1" lang="en-US" sz="1050" u="none" cap="none" strike="noStrike">
                <a:solidFill>
                  <a:srgbClr val="D8CFC0"/>
                </a:solidFill>
                <a:latin typeface="Nunito"/>
                <a:ea typeface="Nunito"/>
                <a:cs typeface="Nunito"/>
                <a:sym typeface="Nunito"/>
              </a:rPr>
              <a:t>Texas Education Code §29.004 · 19 Texas Administrative Code §89.1011</a:t>
            </a:r>
            <a:endParaRPr b="0" i="0" sz="1050" u="none" cap="none" strike="noStrike">
              <a:solidFill>
                <a:schemeClr val="dk1"/>
              </a:solidFill>
              <a:latin typeface="Calibri"/>
              <a:ea typeface="Calibri"/>
              <a:cs typeface="Calibri"/>
              <a:sym typeface="Calibri"/>
            </a:endParaRPr>
          </a:p>
        </p:txBody>
      </p:sp>
      <p:sp>
        <p:nvSpPr>
          <p:cNvPr id="193" name="Google Shape;193;p8"/>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F8D80"/>
              </a:buClr>
              <a:buSzPts val="1000"/>
              <a:buFont typeface="Nunito"/>
              <a:buNone/>
            </a:pPr>
            <a:r>
              <a:rPr b="0" i="0" lang="en-US" sz="1500" u="none" cap="none" strike="noStrike">
                <a:solidFill>
                  <a:srgbClr val="6F8D80"/>
                </a:solidFill>
                <a:latin typeface="Nunito"/>
                <a:ea typeface="Nunito"/>
                <a:cs typeface="Nunito"/>
                <a:sym typeface="Nunito"/>
              </a:rPr>
              <a:t>8</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DE4"/>
        </a:solidFill>
      </p:bgPr>
    </p:bg>
    <p:spTree>
      <p:nvGrpSpPr>
        <p:cNvPr id="198" name="Shape 198"/>
        <p:cNvGrpSpPr/>
        <p:nvPr/>
      </p:nvGrpSpPr>
      <p:grpSpPr>
        <a:xfrm>
          <a:off x="0" y="0"/>
          <a:ext cx="0" cy="0"/>
          <a:chOff x="0" y="0"/>
          <a:chExt cx="0" cy="0"/>
        </a:xfrm>
      </p:grpSpPr>
      <p:sp>
        <p:nvSpPr>
          <p:cNvPr id="199" name="Google Shape;199;p9"/>
          <p:cNvSpPr/>
          <p:nvPr/>
        </p:nvSpPr>
        <p:spPr>
          <a:xfrm>
            <a:off x="566928" y="420624"/>
            <a:ext cx="11057839"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3300"/>
              <a:buFont typeface="Nunito Black"/>
              <a:buNone/>
            </a:pPr>
            <a:r>
              <a:rPr b="0" i="0" lang="en-US" sz="4500" u="none" cap="none" strike="noStrike">
                <a:solidFill>
                  <a:srgbClr val="254E3F"/>
                </a:solidFill>
                <a:latin typeface="Nunito Black"/>
                <a:ea typeface="Nunito Black"/>
                <a:cs typeface="Nunito Black"/>
                <a:sym typeface="Nunito Black"/>
              </a:rPr>
              <a:t>When a parent asks you about testing</a:t>
            </a:r>
            <a:endParaRPr b="0" i="0" sz="4500" u="none" cap="none" strike="noStrike">
              <a:solidFill>
                <a:schemeClr val="dk1"/>
              </a:solidFill>
              <a:latin typeface="Calibri"/>
              <a:ea typeface="Calibri"/>
              <a:cs typeface="Calibri"/>
              <a:sym typeface="Calibri"/>
            </a:endParaRPr>
          </a:p>
        </p:txBody>
      </p:sp>
      <p:sp>
        <p:nvSpPr>
          <p:cNvPr id="200" name="Google Shape;200;p9"/>
          <p:cNvSpPr/>
          <p:nvPr/>
        </p:nvSpPr>
        <p:spPr>
          <a:xfrm>
            <a:off x="566928" y="1078992"/>
            <a:ext cx="10692079"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7A73"/>
              </a:buClr>
              <a:buSzPts val="1500"/>
              <a:buFont typeface="Nunito"/>
              <a:buNone/>
            </a:pPr>
            <a:r>
              <a:rPr b="0" i="0" lang="en-US" sz="2000" u="none" cap="none" strike="noStrike">
                <a:solidFill>
                  <a:srgbClr val="6E7A73"/>
                </a:solidFill>
                <a:latin typeface="Nunito"/>
                <a:ea typeface="Nunito"/>
                <a:cs typeface="Nunito"/>
                <a:sym typeface="Nunito"/>
              </a:rPr>
              <a:t>This happens in the hallway, at a conference, in an email at 9pm. Four moves.</a:t>
            </a:r>
            <a:endParaRPr b="0" i="0" sz="2000" u="none" cap="none" strike="noStrike">
              <a:solidFill>
                <a:schemeClr val="dk1"/>
              </a:solidFill>
              <a:latin typeface="Calibri"/>
              <a:ea typeface="Calibri"/>
              <a:cs typeface="Calibri"/>
              <a:sym typeface="Calibri"/>
            </a:endParaRPr>
          </a:p>
        </p:txBody>
      </p:sp>
      <p:sp>
        <p:nvSpPr>
          <p:cNvPr id="201" name="Google Shape;201;p9"/>
          <p:cNvSpPr/>
          <p:nvPr/>
        </p:nvSpPr>
        <p:spPr>
          <a:xfrm>
            <a:off x="566928" y="1575995"/>
            <a:ext cx="11057700" cy="859500"/>
          </a:xfrm>
          <a:prstGeom prst="roundRect">
            <a:avLst>
              <a:gd fmla="val 9574"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730310" y="1768019"/>
            <a:ext cx="475500" cy="475500"/>
          </a:xfrm>
          <a:prstGeom prst="ellipse">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730310" y="1768019"/>
            <a:ext cx="475500" cy="475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500" u="none" cap="none" strike="noStrike">
                <a:solidFill>
                  <a:srgbClr val="FFFFFF"/>
                </a:solidFill>
                <a:latin typeface="Nunito Black"/>
                <a:ea typeface="Nunito Black"/>
                <a:cs typeface="Nunito Black"/>
                <a:sym typeface="Nunito Black"/>
              </a:rPr>
              <a:t>1</a:t>
            </a:r>
            <a:endParaRPr b="0" i="0" sz="1500" u="none" cap="none" strike="noStrike">
              <a:solidFill>
                <a:schemeClr val="dk1"/>
              </a:solidFill>
              <a:latin typeface="Calibri"/>
              <a:ea typeface="Calibri"/>
              <a:cs typeface="Calibri"/>
              <a:sym typeface="Calibri"/>
            </a:endParaRPr>
          </a:p>
        </p:txBody>
      </p:sp>
      <p:sp>
        <p:nvSpPr>
          <p:cNvPr id="204" name="Google Shape;204;p9"/>
          <p:cNvSpPr/>
          <p:nvPr/>
        </p:nvSpPr>
        <p:spPr>
          <a:xfrm>
            <a:off x="1335425" y="1704960"/>
            <a:ext cx="40998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500"/>
              <a:buFont typeface="Nunito Black"/>
              <a:buNone/>
            </a:pPr>
            <a:r>
              <a:rPr b="0" i="0" lang="en-US" sz="1700" u="none" cap="none" strike="noStrike">
                <a:solidFill>
                  <a:srgbClr val="254E3F"/>
                </a:solidFill>
                <a:latin typeface="Nunito Black"/>
                <a:ea typeface="Nunito Black"/>
                <a:cs typeface="Nunito Black"/>
                <a:sym typeface="Nunito Black"/>
              </a:rPr>
              <a:t>Take it seriously — and get it in writing.</a:t>
            </a:r>
            <a:endParaRPr b="0" i="0" sz="1700" u="none" cap="none" strike="noStrike">
              <a:solidFill>
                <a:schemeClr val="dk1"/>
              </a:solidFill>
              <a:latin typeface="Calibri"/>
              <a:ea typeface="Calibri"/>
              <a:cs typeface="Calibri"/>
              <a:sym typeface="Calibri"/>
            </a:endParaRPr>
          </a:p>
        </p:txBody>
      </p:sp>
      <p:sp>
        <p:nvSpPr>
          <p:cNvPr id="205" name="Google Shape;205;p9"/>
          <p:cNvSpPr/>
          <p:nvPr/>
        </p:nvSpPr>
        <p:spPr>
          <a:xfrm>
            <a:off x="5086350" y="1694875"/>
            <a:ext cx="64041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E3B36"/>
              </a:buClr>
              <a:buSzPts val="1300"/>
              <a:buFont typeface="Nunito"/>
              <a:buNone/>
            </a:pPr>
            <a:r>
              <a:rPr b="0" i="0" lang="en-US" sz="1500" u="none" cap="none" strike="noStrike">
                <a:solidFill>
                  <a:srgbClr val="2E3B36"/>
                </a:solidFill>
                <a:latin typeface="Nunito"/>
                <a:ea typeface="Nunito"/>
                <a:cs typeface="Nunito"/>
                <a:sym typeface="Nunito"/>
              </a:rPr>
              <a:t>A written request to a district administrator starts the 15-school-day clock. A verbal one doesn't, but it still obligates the district to act.</a:t>
            </a:r>
            <a:endParaRPr b="0" i="0" sz="1500" u="none" cap="none" strike="noStrike">
              <a:solidFill>
                <a:schemeClr val="dk1"/>
              </a:solidFill>
              <a:latin typeface="Calibri"/>
              <a:ea typeface="Calibri"/>
              <a:cs typeface="Calibri"/>
              <a:sym typeface="Calibri"/>
            </a:endParaRPr>
          </a:p>
        </p:txBody>
      </p:sp>
      <p:sp>
        <p:nvSpPr>
          <p:cNvPr id="206" name="Google Shape;206;p9"/>
          <p:cNvSpPr/>
          <p:nvPr/>
        </p:nvSpPr>
        <p:spPr>
          <a:xfrm>
            <a:off x="566928" y="2545259"/>
            <a:ext cx="11057700" cy="859500"/>
          </a:xfrm>
          <a:prstGeom prst="roundRect">
            <a:avLst>
              <a:gd fmla="val 9574"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730310" y="2737283"/>
            <a:ext cx="475500" cy="475500"/>
          </a:xfrm>
          <a:prstGeom prst="ellipse">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730310" y="2737283"/>
            <a:ext cx="475500" cy="475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500" u="none" cap="none" strike="noStrike">
                <a:solidFill>
                  <a:srgbClr val="FFFFFF"/>
                </a:solidFill>
                <a:latin typeface="Nunito Black"/>
                <a:ea typeface="Nunito Black"/>
                <a:cs typeface="Nunito Black"/>
                <a:sym typeface="Nunito Black"/>
              </a:rPr>
              <a:t>2</a:t>
            </a:r>
            <a:endParaRPr b="0" i="0" sz="1500" u="none" cap="none" strike="noStrike">
              <a:solidFill>
                <a:schemeClr val="dk1"/>
              </a:solidFill>
              <a:latin typeface="Calibri"/>
              <a:ea typeface="Calibri"/>
              <a:cs typeface="Calibri"/>
              <a:sym typeface="Calibri"/>
            </a:endParaRPr>
          </a:p>
        </p:txBody>
      </p:sp>
      <p:sp>
        <p:nvSpPr>
          <p:cNvPr id="209" name="Google Shape;209;p9"/>
          <p:cNvSpPr/>
          <p:nvPr/>
        </p:nvSpPr>
        <p:spPr>
          <a:xfrm>
            <a:off x="1335425" y="2674220"/>
            <a:ext cx="40998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500"/>
              <a:buFont typeface="Nunito Black"/>
              <a:buNone/>
            </a:pPr>
            <a:r>
              <a:rPr b="0" i="0" lang="en-US" sz="1700" u="none" cap="none" strike="noStrike">
                <a:solidFill>
                  <a:srgbClr val="254E3F"/>
                </a:solidFill>
                <a:latin typeface="Nunito Black"/>
                <a:ea typeface="Nunito Black"/>
                <a:cs typeface="Nunito Black"/>
                <a:sym typeface="Nunito Black"/>
              </a:rPr>
              <a:t>Route it the same day.</a:t>
            </a:r>
            <a:endParaRPr b="0" i="0" sz="1700" u="none" cap="none" strike="noStrike">
              <a:solidFill>
                <a:schemeClr val="dk1"/>
              </a:solidFill>
              <a:latin typeface="Calibri"/>
              <a:ea typeface="Calibri"/>
              <a:cs typeface="Calibri"/>
              <a:sym typeface="Calibri"/>
            </a:endParaRPr>
          </a:p>
        </p:txBody>
      </p:sp>
      <p:sp>
        <p:nvSpPr>
          <p:cNvPr id="210" name="Google Shape;210;p9"/>
          <p:cNvSpPr/>
          <p:nvPr/>
        </p:nvSpPr>
        <p:spPr>
          <a:xfrm>
            <a:off x="5086350" y="2664133"/>
            <a:ext cx="64041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E3B36"/>
              </a:buClr>
              <a:buSzPts val="1300"/>
              <a:buFont typeface="Nunito"/>
              <a:buNone/>
            </a:pPr>
            <a:r>
              <a:rPr b="0" i="0" lang="en-US" sz="1500" u="none" cap="none" strike="noStrike">
                <a:solidFill>
                  <a:srgbClr val="2E3B36"/>
                </a:solidFill>
                <a:latin typeface="Nunito"/>
                <a:ea typeface="Nunito"/>
                <a:cs typeface="Nunito"/>
                <a:sym typeface="Nunito"/>
              </a:rPr>
              <a:t>Don't hold it until you have time to write it up. Forward it to your evaluation contact, then write up whatever you were going to write up.</a:t>
            </a:r>
            <a:endParaRPr b="0" i="0" sz="1500" u="none" cap="none" strike="noStrike">
              <a:solidFill>
                <a:schemeClr val="dk1"/>
              </a:solidFill>
              <a:latin typeface="Calibri"/>
              <a:ea typeface="Calibri"/>
              <a:cs typeface="Calibri"/>
              <a:sym typeface="Calibri"/>
            </a:endParaRPr>
          </a:p>
        </p:txBody>
      </p:sp>
      <p:sp>
        <p:nvSpPr>
          <p:cNvPr id="211" name="Google Shape;211;p9"/>
          <p:cNvSpPr/>
          <p:nvPr/>
        </p:nvSpPr>
        <p:spPr>
          <a:xfrm>
            <a:off x="566928" y="3514523"/>
            <a:ext cx="11057700" cy="859500"/>
          </a:xfrm>
          <a:prstGeom prst="roundRect">
            <a:avLst>
              <a:gd fmla="val 9574"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730310" y="3706547"/>
            <a:ext cx="475500" cy="475500"/>
          </a:xfrm>
          <a:prstGeom prst="ellipse">
            <a:avLst/>
          </a:prstGeom>
          <a:solidFill>
            <a:srgbClr val="A03C00"/>
          </a:solidFill>
          <a:ln cap="flat" cmpd="sng" w="12700">
            <a:solidFill>
              <a:srgbClr val="A03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730310" y="3706547"/>
            <a:ext cx="475500" cy="475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500" u="none" cap="none" strike="noStrike">
                <a:solidFill>
                  <a:srgbClr val="FFFFFF"/>
                </a:solidFill>
                <a:latin typeface="Nunito Black"/>
                <a:ea typeface="Nunito Black"/>
                <a:cs typeface="Nunito Black"/>
                <a:sym typeface="Nunito Black"/>
              </a:rPr>
              <a:t>3</a:t>
            </a:r>
            <a:endParaRPr b="0" i="0" sz="1500" u="none" cap="none" strike="noStrike">
              <a:solidFill>
                <a:schemeClr val="dk1"/>
              </a:solidFill>
              <a:latin typeface="Calibri"/>
              <a:ea typeface="Calibri"/>
              <a:cs typeface="Calibri"/>
              <a:sym typeface="Calibri"/>
            </a:endParaRPr>
          </a:p>
        </p:txBody>
      </p:sp>
      <p:sp>
        <p:nvSpPr>
          <p:cNvPr id="214" name="Google Shape;214;p9"/>
          <p:cNvSpPr/>
          <p:nvPr/>
        </p:nvSpPr>
        <p:spPr>
          <a:xfrm>
            <a:off x="1335425" y="3643479"/>
            <a:ext cx="40998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500"/>
              <a:buFont typeface="Nunito Black"/>
              <a:buNone/>
            </a:pPr>
            <a:r>
              <a:rPr b="0" i="0" lang="en-US" sz="1700" u="none" cap="none" strike="noStrike">
                <a:solidFill>
                  <a:srgbClr val="254E3F"/>
                </a:solidFill>
                <a:latin typeface="Nunito Black"/>
                <a:ea typeface="Nunito Black"/>
                <a:cs typeface="Nunito Black"/>
                <a:sym typeface="Nunito Black"/>
              </a:rPr>
              <a:t>Don't promise. Don't discourage.</a:t>
            </a:r>
            <a:endParaRPr b="0" i="0" sz="1700" u="none" cap="none" strike="noStrike">
              <a:solidFill>
                <a:schemeClr val="dk1"/>
              </a:solidFill>
              <a:latin typeface="Calibri"/>
              <a:ea typeface="Calibri"/>
              <a:cs typeface="Calibri"/>
              <a:sym typeface="Calibri"/>
            </a:endParaRPr>
          </a:p>
        </p:txBody>
      </p:sp>
      <p:sp>
        <p:nvSpPr>
          <p:cNvPr id="215" name="Google Shape;215;p9"/>
          <p:cNvSpPr/>
          <p:nvPr/>
        </p:nvSpPr>
        <p:spPr>
          <a:xfrm>
            <a:off x="5086350" y="3633392"/>
            <a:ext cx="64041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E3B36"/>
              </a:buClr>
              <a:buSzPts val="1300"/>
              <a:buFont typeface="Nunito"/>
              <a:buNone/>
            </a:pPr>
            <a:r>
              <a:rPr b="0" i="0" lang="en-US" sz="1500" u="none" cap="none" strike="noStrike">
                <a:solidFill>
                  <a:srgbClr val="2E3B36"/>
                </a:solidFill>
                <a:latin typeface="Nunito"/>
                <a:ea typeface="Nunito"/>
                <a:cs typeface="Nunito"/>
                <a:sym typeface="Nunito"/>
              </a:rPr>
              <a:t>Not “she'll definitely qualify.” Not “we have to finish interventions first.” You don't know the answer yet, and neither do I.</a:t>
            </a:r>
            <a:endParaRPr b="0" i="0" sz="1500" u="none" cap="none" strike="noStrike">
              <a:solidFill>
                <a:schemeClr val="dk1"/>
              </a:solidFill>
              <a:latin typeface="Calibri"/>
              <a:ea typeface="Calibri"/>
              <a:cs typeface="Calibri"/>
              <a:sym typeface="Calibri"/>
            </a:endParaRPr>
          </a:p>
        </p:txBody>
      </p:sp>
      <p:sp>
        <p:nvSpPr>
          <p:cNvPr id="216" name="Google Shape;216;p9"/>
          <p:cNvSpPr/>
          <p:nvPr/>
        </p:nvSpPr>
        <p:spPr>
          <a:xfrm>
            <a:off x="566928" y="4483787"/>
            <a:ext cx="11057700" cy="859500"/>
          </a:xfrm>
          <a:prstGeom prst="roundRect">
            <a:avLst>
              <a:gd fmla="val 9574" name="adj"/>
            </a:avLst>
          </a:prstGeom>
          <a:solidFill>
            <a:srgbClr val="FFFFFF"/>
          </a:solidFill>
          <a:ln cap="flat" cmpd="sng" w="12700">
            <a:solidFill>
              <a:srgbClr val="A8A49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730310" y="4675811"/>
            <a:ext cx="475500" cy="475500"/>
          </a:xfrm>
          <a:prstGeom prst="ellipse">
            <a:avLst/>
          </a:prstGeom>
          <a:solidFill>
            <a:srgbClr val="254E3F"/>
          </a:solidFill>
          <a:ln cap="flat" cmpd="sng" w="12700">
            <a:solidFill>
              <a:srgbClr val="254E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730310" y="4675811"/>
            <a:ext cx="475500" cy="475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Nunito Black"/>
              <a:buNone/>
            </a:pPr>
            <a:r>
              <a:rPr b="0" i="0" lang="en-US" sz="1500" u="none" cap="none" strike="noStrike">
                <a:solidFill>
                  <a:srgbClr val="FFFFFF"/>
                </a:solidFill>
                <a:latin typeface="Nunito Black"/>
                <a:ea typeface="Nunito Black"/>
                <a:cs typeface="Nunito Black"/>
                <a:sym typeface="Nunito Black"/>
              </a:rPr>
              <a:t>4</a:t>
            </a:r>
            <a:endParaRPr b="0" i="0" sz="1500" u="none" cap="none" strike="noStrike">
              <a:solidFill>
                <a:schemeClr val="dk1"/>
              </a:solidFill>
              <a:latin typeface="Calibri"/>
              <a:ea typeface="Calibri"/>
              <a:cs typeface="Calibri"/>
              <a:sym typeface="Calibri"/>
            </a:endParaRPr>
          </a:p>
        </p:txBody>
      </p:sp>
      <p:sp>
        <p:nvSpPr>
          <p:cNvPr id="219" name="Google Shape;219;p9"/>
          <p:cNvSpPr/>
          <p:nvPr/>
        </p:nvSpPr>
        <p:spPr>
          <a:xfrm>
            <a:off x="1335425" y="4612738"/>
            <a:ext cx="40998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54E3F"/>
              </a:buClr>
              <a:buSzPts val="1500"/>
              <a:buFont typeface="Nunito Black"/>
              <a:buNone/>
            </a:pPr>
            <a:r>
              <a:rPr b="0" i="0" lang="en-US" sz="1700" u="none" cap="none" strike="noStrike">
                <a:solidFill>
                  <a:srgbClr val="254E3F"/>
                </a:solidFill>
                <a:latin typeface="Nunito Black"/>
                <a:ea typeface="Nunito Black"/>
                <a:cs typeface="Nunito Black"/>
                <a:sym typeface="Nunito Black"/>
              </a:rPr>
              <a:t>Keep teaching.</a:t>
            </a:r>
            <a:endParaRPr b="0" i="0" sz="1700" u="none" cap="none" strike="noStrike">
              <a:solidFill>
                <a:schemeClr val="dk1"/>
              </a:solidFill>
              <a:latin typeface="Calibri"/>
              <a:ea typeface="Calibri"/>
              <a:cs typeface="Calibri"/>
              <a:sym typeface="Calibri"/>
            </a:endParaRPr>
          </a:p>
        </p:txBody>
      </p:sp>
      <p:sp>
        <p:nvSpPr>
          <p:cNvPr id="220" name="Google Shape;220;p9"/>
          <p:cNvSpPr/>
          <p:nvPr/>
        </p:nvSpPr>
        <p:spPr>
          <a:xfrm>
            <a:off x="5086350" y="4602650"/>
            <a:ext cx="6404100" cy="640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2E3B36"/>
              </a:buClr>
              <a:buSzPts val="1300"/>
              <a:buFont typeface="Nunito"/>
              <a:buNone/>
            </a:pPr>
            <a:r>
              <a:rPr b="0" i="0" lang="en-US" sz="1500" u="none" cap="none" strike="noStrike">
                <a:solidFill>
                  <a:srgbClr val="2E3B36"/>
                </a:solidFill>
                <a:latin typeface="Nunito"/>
                <a:ea typeface="Nunito"/>
                <a:cs typeface="Nunito"/>
                <a:sym typeface="Nunito"/>
              </a:rPr>
              <a:t>Whatever intervention is running keeps running. Data you collect while we evaluate is data we'll use.</a:t>
            </a:r>
            <a:endParaRPr b="0" i="0" sz="1500" u="none" cap="none" strike="noStrike">
              <a:solidFill>
                <a:schemeClr val="dk1"/>
              </a:solidFill>
              <a:latin typeface="Calibri"/>
              <a:ea typeface="Calibri"/>
              <a:cs typeface="Calibri"/>
              <a:sym typeface="Calibri"/>
            </a:endParaRPr>
          </a:p>
        </p:txBody>
      </p:sp>
      <p:sp>
        <p:nvSpPr>
          <p:cNvPr id="221" name="Google Shape;221;p9"/>
          <p:cNvSpPr/>
          <p:nvPr/>
        </p:nvSpPr>
        <p:spPr>
          <a:xfrm>
            <a:off x="566928" y="5452782"/>
            <a:ext cx="11057700" cy="777300"/>
          </a:xfrm>
          <a:prstGeom prst="roundRect">
            <a:avLst>
              <a:gd fmla="val 10588" name="adj"/>
            </a:avLst>
          </a:prstGeom>
          <a:solidFill>
            <a:srgbClr val="F5EAE2"/>
          </a:solidFill>
          <a:ln cap="flat" cmpd="sng" w="15875">
            <a:solidFill>
              <a:srgbClr val="A03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679075" y="5452775"/>
            <a:ext cx="10899900" cy="7773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D2707"/>
              </a:buClr>
              <a:buSzPts val="1350"/>
              <a:buFont typeface="Nunito Black"/>
              <a:buNone/>
            </a:pPr>
            <a:r>
              <a:rPr b="0" i="0" lang="en-US" u="none" cap="none" strike="noStrike">
                <a:solidFill>
                  <a:srgbClr val="5D2707"/>
                </a:solidFill>
                <a:latin typeface="Nunito Black"/>
                <a:ea typeface="Nunito Black"/>
                <a:cs typeface="Nunito Black"/>
                <a:sym typeface="Nunito Black"/>
              </a:rPr>
              <a:t>The one to unlearn:  </a:t>
            </a:r>
            <a:r>
              <a:rPr b="0" i="0" lang="en-US" u="none" cap="none" strike="noStrike">
                <a:solidFill>
                  <a:srgbClr val="5D2707"/>
                </a:solidFill>
                <a:latin typeface="Nunito"/>
                <a:ea typeface="Nunito"/>
                <a:cs typeface="Nunito"/>
                <a:sym typeface="Nunito"/>
              </a:rPr>
              <a:t>“We have to try interventions first.” Intervention data is valuable and we want it — but it is not a prerequisite for evaluation, and it can't be used to delay one.</a:t>
            </a:r>
            <a:endParaRPr b="0" i="0" u="none" cap="none" strike="noStrike">
              <a:solidFill>
                <a:schemeClr val="dk1"/>
              </a:solidFill>
              <a:latin typeface="Calibri"/>
              <a:ea typeface="Calibri"/>
              <a:cs typeface="Calibri"/>
              <a:sym typeface="Calibri"/>
            </a:endParaRPr>
          </a:p>
        </p:txBody>
      </p:sp>
      <p:sp>
        <p:nvSpPr>
          <p:cNvPr id="223" name="Google Shape;223;p9"/>
          <p:cNvSpPr/>
          <p:nvPr/>
        </p:nvSpPr>
        <p:spPr>
          <a:xfrm>
            <a:off x="11323015" y="6291072"/>
            <a:ext cx="36576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8A498"/>
              </a:buClr>
              <a:buSzPts val="1000"/>
              <a:buFont typeface="Nunito"/>
              <a:buNone/>
            </a:pPr>
            <a:r>
              <a:rPr b="0" i="0" lang="en-US" sz="1500" u="none" cap="none" strike="noStrike">
                <a:solidFill>
                  <a:srgbClr val="A8A498"/>
                </a:solidFill>
                <a:latin typeface="Nunito"/>
                <a:ea typeface="Nunito"/>
                <a:cs typeface="Nunito"/>
                <a:sym typeface="Nunito"/>
              </a:rPr>
              <a:t>9</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2026-07-24T23:45:23Z</dcterms:created>
  <dc:creator>Barber Sped Hub</dc:creator>
</cp:coreProperties>
</file>