
<file path=[Content_Types].xml><?xml version="1.0" encoding="utf-8"?>
<Types xmlns="http://schemas.openxmlformats.org/package/2006/content-types">
  <Default ContentType="application/x-fontdata" Extension="fntdata"/>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y="6858000" cx="12192000"/>
  <p:notesSz cx="6858000" cy="12192000"/>
  <p:embeddedFontLst>
    <p:embeddedFont>
      <p:font typeface="Nunito"/>
      <p:regular r:id="rId24"/>
      <p:bold r:id="rId25"/>
      <p:italic r:id="rId26"/>
      <p:boldItalic r:id="rId27"/>
    </p:embeddedFont>
    <p:embeddedFont>
      <p:font typeface="Nunito ExtraBold"/>
      <p:bold r:id="rId28"/>
      <p:boldItalic r:id="rId29"/>
    </p:embeddedFont>
    <p:embeddedFont>
      <p:font typeface="Nunito Black"/>
      <p:bold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2" roundtripDataSignature="AMtx7miBV6Z5ZdeIXtEKLPAcWOJeUDuUB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font" Target="fonts/Nunito-regular.fntdata"/><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Nunito-italic.fntdata"/><Relationship Id="rId25" Type="http://schemas.openxmlformats.org/officeDocument/2006/relationships/font" Target="fonts/Nunito-bold.fntdata"/><Relationship Id="rId28" Type="http://schemas.openxmlformats.org/officeDocument/2006/relationships/font" Target="fonts/NunitoExtraBold-bold.fntdata"/><Relationship Id="rId27" Type="http://schemas.openxmlformats.org/officeDocument/2006/relationships/font" Target="fonts/Nunito-boldItalic.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NunitoExtraBold-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NunitoBlack-boldItalic.fntdata"/><Relationship Id="rId30" Type="http://schemas.openxmlformats.org/officeDocument/2006/relationships/font" Target="fonts/NunitoBlack-bold.fntdata"/><Relationship Id="rId11" Type="http://schemas.openxmlformats.org/officeDocument/2006/relationships/slide" Target="slides/slide7.xml"/><Relationship Id="rId10" Type="http://schemas.openxmlformats.org/officeDocument/2006/relationships/slide" Target="slides/slide6.xml"/><Relationship Id="rId32" Type="http://customschemas.google.com/relationships/presentationmetadata" Target="meta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Do not start with theory. Start by naming the load. Read the room — these are tired people at the end of a day. The first three minutes decide whether they listen.</a:t>
            </a:r>
            <a:br>
              <a:rPr lang="en-US"/>
            </a:br>
            <a:br>
              <a:rPr lang="en-US"/>
            </a:br>
            <a:r>
              <a:rPr lang="en-US"/>
              <a:t>Say: 'You did not come here to be told to do more. You came here at the end of a long day and I know it. So I'm going to tell you up front what this is: I think we have been asking you to do something impossible, and I think there is a way to make it smaller. Not easier. Smaller.'</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is the slide that converts a teacher who thinks she is being asked to do a kindness into a teacher who understands she is doing the statute's first step.</a:t>
            </a:r>
            <a:br>
              <a:rPr lang="en-US"/>
            </a:br>
            <a:br>
              <a:rPr lang="en-US"/>
            </a:br>
            <a:r>
              <a:rPr lang="en-US"/>
              <a:t>Read the quote aloud. Slowly. Then say: 'Look at the order. Supplementary aids and services come FIRST. A child gets removed only when the regular classroom WITH SUPPORTS cannot work.'</a:t>
            </a:r>
            <a:br>
              <a:rPr lang="en-US"/>
            </a:br>
            <a:br>
              <a:rPr lang="en-US"/>
            </a:br>
            <a:r>
              <a:rPr lang="en-US"/>
              <a:t>Then the punch: 'So when the supports were never actually, consistently in place — we have not yet asked the question the law asks. We have asked a different, easier question, and we have gotten a child moved.'</a:t>
            </a:r>
            <a:br>
              <a:rPr lang="en-US"/>
            </a:br>
            <a:br>
              <a:rPr lang="en-US"/>
            </a:br>
            <a:r>
              <a:rPr lang="en-US"/>
              <a:t>Be careful with tone. This is not an accusation of the teacher. She is the person who has been set up to fail by nine uncrosswalked plans. This is an indictment of the SYSTEM, and she is its casualty too.</a:t>
            </a:r>
            <a:br>
              <a:rPr lang="en-US"/>
            </a:br>
            <a:br>
              <a:rPr lang="en-US"/>
            </a:br>
            <a:r>
              <a:rPr lang="en-US"/>
              <a:t>The third row is where the whole deck ties together: fidelity documentation isn't compliance theater. It is the evidence of whether the LRE question was honestly asked.</a:t>
            </a:r>
            <a:endParaRPr/>
          </a:p>
        </p:txBody>
      </p:sp>
      <p:sp>
        <p:nvSpPr>
          <p:cNvPr id="294" name="Google Shape;294;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 name="Google Shape;320;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is the closing intellectual beat before you go to Monday. Keep it to 90 seconds — you are planting a seed, not litigating it.</a:t>
            </a:r>
            <a:br>
              <a:rPr lang="en-US"/>
            </a:br>
            <a:br>
              <a:rPr lang="en-US"/>
            </a:br>
            <a:r>
              <a:rPr lang="en-US"/>
              <a:t>The left column will be uncomfortable for anyone in the room who writes IEPs, INCLUDING YOU. Own that out loud. 'I have written these. Some of them are in plans I signed this year.'</a:t>
            </a:r>
            <a:br>
              <a:rPr lang="en-US"/>
            </a:br>
            <a:br>
              <a:rPr lang="en-US"/>
            </a:br>
            <a:r>
              <a:rPr lang="en-US"/>
              <a:t>That admission is what makes the room trust you. Do not present as though the problem is elsewhere.</a:t>
            </a:r>
            <a:br>
              <a:rPr lang="en-US"/>
            </a:br>
            <a:br>
              <a:rPr lang="en-US"/>
            </a:br>
            <a:r>
              <a:rPr lang="en-US"/>
              <a:t>The center line is the one to land: a support the student has to remember to use is not a support for a student who can't remember. It is the disability, restated as a goal.</a:t>
            </a:r>
            <a:br>
              <a:rPr lang="en-US"/>
            </a:br>
            <a:br>
              <a:rPr lang="en-US"/>
            </a:br>
            <a:r>
              <a:rPr lang="en-US"/>
              <a:t>On the fading bullet, if there is time: we fade supports because fading signals progress. But a ramp is not faded once the student gets stronger. When we remove the prosthetic and the student regresses, we call it a failure to generalize — and we charge it to the child.</a:t>
            </a:r>
            <a:br>
              <a:rPr lang="en-US"/>
            </a:br>
            <a:br>
              <a:rPr lang="en-US"/>
            </a:br>
            <a:r>
              <a:rPr lang="en-US"/>
              <a:t>DO NOT turn this into a policy lecture. You have a room of teachers who need to get to their cars. Plant it and move.</a:t>
            </a:r>
            <a:endParaRPr/>
          </a:p>
        </p:txBody>
      </p:sp>
      <p:sp>
        <p:nvSpPr>
          <p:cNvPr id="321" name="Google Shape;321;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9" name="Google Shape;349;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slide will generate the most conversation and the most relief. Budget time for it.</a:t>
            </a:r>
            <a:br>
              <a:rPr lang="en-US"/>
            </a:br>
            <a:br>
              <a:rPr lang="en-US"/>
            </a:br>
            <a:r>
              <a:rPr lang="en-US"/>
              <a:t>The third row is delicate. On the screen it says 'verify it's still needed.' What it means is: somebody had a box to fill. You may say that out loud if you know your room. Do not say it if your principal is in the back and you have not talked to her first.</a:t>
            </a:r>
            <a:br>
              <a:rPr lang="en-US"/>
            </a:br>
            <a:br>
              <a:rPr lang="en-US"/>
            </a:br>
            <a:r>
              <a:rPr lang="en-US"/>
              <a:t>Critical framing so this does not become permission to ignore an IEP: 'Verify does not mean skip. It means ask. Bring it to me or to the case manager and we will tell you what it is actually for — and if the honest answer is nothing, then we should amend the document rather than have you quietly not do it.'</a:t>
            </a:r>
            <a:br>
              <a:rPr lang="en-US"/>
            </a:br>
            <a:br>
              <a:rPr lang="en-US"/>
            </a:br>
            <a:r>
              <a:rPr lang="en-US"/>
              <a:t>That last sentence is what keeps this legal and keeps you credible.</a:t>
            </a:r>
            <a:endParaRPr/>
          </a:p>
        </p:txBody>
      </p:sp>
      <p:sp>
        <p:nvSpPr>
          <p:cNvPr id="350" name="Google Shape;350;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4" name="Google Shape;37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slide exists because someone WILL raise it, and they will be right to.</a:t>
            </a:r>
            <a:br>
              <a:rPr lang="en-US"/>
            </a:br>
            <a:br>
              <a:rPr lang="en-US"/>
            </a:br>
            <a:r>
              <a:rPr lang="en-US"/>
              <a:t>Say it plainly: 'Nothing I have shown you today changes what a student gets on STAAR. Not one thing. Testing supports are eligibility-gated, they are the committee's decision, and you never improvise them on test day.'</a:t>
            </a:r>
            <a:br>
              <a:rPr lang="en-US"/>
            </a:br>
            <a:br>
              <a:rPr lang="en-US"/>
            </a:br>
            <a:r>
              <a:rPr lang="en-US"/>
              <a:t>Then turn the page — because the next slide is where this becomes an argument FOR the crosswalk, not against it.</a:t>
            </a:r>
            <a:br>
              <a:rPr lang="en-US"/>
            </a:br>
            <a:br>
              <a:rPr lang="en-US"/>
            </a:br>
            <a:r>
              <a:rPr lang="en-US"/>
              <a:t>If you are asked about the four TEA-approval supports: Extra Day, Complex Transcribing, Mathematics Scribe, and Other. Those require an Accommodation Request Form submitted in TIDE, in advance, by district testing personnel. That is not a teacher decision and it is not a last-minute decision.</a:t>
            </a:r>
            <a:endParaRPr/>
          </a:p>
        </p:txBody>
      </p:sp>
      <p:sp>
        <p:nvSpPr>
          <p:cNvPr id="375" name="Google Shape;375;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8" name="Google Shape;39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is the turn. The objection becomes the argument.</a:t>
            </a:r>
            <a:br>
              <a:rPr lang="en-US"/>
            </a:br>
            <a:br>
              <a:rPr lang="en-US"/>
            </a:br>
            <a:r>
              <a:rPr lang="en-US"/>
              <a:t>Say: 'Read that again. The condition for a student getting a support on STAAR is that they ROUTINELY use it in class. So the question is not whether the crosswalk conflicts with the testing rules. The question is: when the committee asks whether this student routinely uses this support — can you answer?'</a:t>
            </a:r>
            <a:br>
              <a:rPr lang="en-US"/>
            </a:br>
            <a:br>
              <a:rPr lang="en-US"/>
            </a:br>
            <a:r>
              <a:rPr lang="en-US"/>
              <a:t>Pause. Then: 'The teacher with a fidelity column can answer. The teacher who has been delivering it from memory cannot. And if she cannot, the committee may not be able to justify the support, and the student may not get it.'</a:t>
            </a:r>
            <a:br>
              <a:rPr lang="en-US"/>
            </a:br>
            <a:br>
              <a:rPr lang="en-US"/>
            </a:br>
            <a:r>
              <a:rPr lang="en-US"/>
              <a:t>That is the whole point. Inconsistent delivery does not just fail the student in April. It can cost them the support in May.</a:t>
            </a:r>
            <a:endParaRPr/>
          </a:p>
        </p:txBody>
      </p:sp>
      <p:sp>
        <p:nvSpPr>
          <p:cNvPr id="399" name="Google Shape;399;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5" name="Google Shape;425;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Land this and stop. Do not add anything.</a:t>
            </a:r>
            <a:br>
              <a:rPr lang="en-US"/>
            </a:br>
            <a:br>
              <a:rPr lang="en-US"/>
            </a:br>
            <a:r>
              <a:rPr lang="en-US"/>
              <a:t>The teacher who came in worried that you were asking her to give everyone a STAAR accommodation now understands that you are asking her to do the one thing that PROTECTS her students' accommodations.</a:t>
            </a:r>
            <a:br>
              <a:rPr lang="en-US"/>
            </a:br>
            <a:br>
              <a:rPr lang="en-US"/>
            </a:br>
            <a:r>
              <a:rPr lang="en-US"/>
              <a:t>If someone asks 'what counts as documentation?' — TEA does not prescribe a form. The guide names student scores and teacher observation. A dated tick sheet is teacher observation, recorded contemporaneously. That is stronger than a recollection in April.</a:t>
            </a:r>
            <a:br>
              <a:rPr lang="en-US"/>
            </a:br>
            <a:br>
              <a:rPr lang="en-US"/>
            </a:br>
            <a:r>
              <a:rPr lang="en-US"/>
              <a:t>Do not overclaim. You are not telling them a tick sheet is legally required. You are telling them it is the easiest way to have an answer when the question is asked.</a:t>
            </a:r>
            <a:endParaRPr/>
          </a:p>
        </p:txBody>
      </p:sp>
      <p:sp>
        <p:nvSpPr>
          <p:cNvPr id="426" name="Google Shape;426;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8" name="Google Shape;45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TIMING: 25 minutes of work time. Set a visible timer. Yes — model the intervention. Say that out loud, it gets a laugh and it makes the point.</a:t>
            </a:r>
            <a:endParaRPr/>
          </a:p>
          <a:p>
            <a:pPr indent="0" lvl="0" marL="0" rtl="0" algn="l">
              <a:spcBef>
                <a:spcPts val="0"/>
              </a:spcBef>
              <a:spcAft>
                <a:spcPts val="0"/>
              </a:spcAft>
              <a:buNone/>
            </a:pPr>
            <a:endParaRPr/>
          </a:p>
          <a:p>
            <a:pPr indent="0" lvl="0" marL="0" rtl="0" algn="l">
              <a:spcBef>
                <a:spcPts val="0"/>
              </a:spcBef>
              <a:spcAft>
                <a:spcPts val="0"/>
              </a:spcAft>
              <a:buNone/>
            </a:pPr>
            <a:r>
              <a:t>SAY THIS BEFORE THEY START, or you will get the question anyway: 'The sheet in front of you has seventeen rows. The slide had six. That is not a mistake. The six on the screen are what showed up in ONE example classroom. The seventeen on your sheet are the full menu — every support that commonly appears in a plan, sorted by when it fires. Your room will light up somewhere between four and eight of them. Which ones is the whole point of the next twenty-five minutes.'</a:t>
            </a:r>
            <a:endParaRPr/>
          </a:p>
          <a:p>
            <a:pPr indent="0" lvl="0" marL="0" rtl="0" algn="l">
              <a:spcBef>
                <a:spcPts val="0"/>
              </a:spcBef>
              <a:spcAft>
                <a:spcPts val="0"/>
              </a:spcAft>
              <a:buNone/>
            </a:pPr>
            <a:endParaRPr/>
          </a:p>
          <a:p>
            <a:pPr indent="0" lvl="0" marL="0" rtl="0" algn="l">
              <a:spcBef>
                <a:spcPts val="0"/>
              </a:spcBef>
              <a:spcAft>
                <a:spcPts val="0"/>
              </a:spcAft>
              <a:buNone/>
            </a:pPr>
            <a:r>
              <a:t>THE ONE RULE, and repeat it twice: find the ROW first, then mark the COLUMN.</a:t>
            </a:r>
            <a:endParaRPr/>
          </a:p>
          <a:p>
            <a:pPr indent="0" lvl="0" marL="0" rtl="0" algn="l">
              <a:spcBef>
                <a:spcPts val="0"/>
              </a:spcBef>
              <a:spcAft>
                <a:spcPts val="0"/>
              </a:spcAft>
              <a:buNone/>
            </a:pPr>
            <a:endParaRPr/>
          </a:p>
          <a:p>
            <a:pPr indent="0" lvl="0" marL="0" rtl="0" algn="l">
              <a:spcBef>
                <a:spcPts val="0"/>
              </a:spcBef>
              <a:spcAft>
                <a:spcPts val="0"/>
              </a:spcAft>
              <a:buNone/>
            </a:pPr>
            <a:r>
              <a:t>Sit them in table groups by grade level or by team, not alphabetically. Teachers who share students will find overlap across their OWN plans, which is a second payoff you do not have to explain.</a:t>
            </a:r>
            <a:endParaRPr/>
          </a:p>
          <a:p>
            <a:pPr indent="0" lvl="0" marL="0" rtl="0" algn="l">
              <a:spcBef>
                <a:spcPts val="0"/>
              </a:spcBef>
              <a:spcAft>
                <a:spcPts val="0"/>
              </a:spcAft>
              <a:buNone/>
            </a:pPr>
            <a:endParaRPr/>
          </a:p>
          <a:p>
            <a:pPr indent="0" lvl="0" marL="0" rtl="0" algn="l">
              <a:spcBef>
                <a:spcPts val="0"/>
              </a:spcBef>
              <a:spcAft>
                <a:spcPts val="0"/>
              </a:spcAft>
              <a:buNone/>
            </a:pPr>
            <a:r>
              <a:t>If someone came empty-handed: pair them with someone who did not. Do not make it a thing.</a:t>
            </a:r>
            <a:endParaRPr/>
          </a:p>
          <a:p>
            <a:pPr indent="0" lvl="0" marL="0" rtl="0" algn="l">
              <a:spcBef>
                <a:spcPts val="0"/>
              </a:spcBef>
              <a:spcAft>
                <a:spcPts val="0"/>
              </a:spcAft>
              <a:buNone/>
            </a:pPr>
            <a:endParaRPr/>
          </a:p>
          <a:p>
            <a:pPr indent="0" lvl="0" marL="0" rtl="0" algn="l">
              <a:spcBef>
                <a:spcPts val="0"/>
              </a:spcBef>
              <a:spcAft>
                <a:spcPts val="0"/>
              </a:spcAft>
              <a:buNone/>
            </a:pPr>
            <a:r>
              <a:t>CONFIDENTIALITY, say it plainly before they start: 'Initials only. The chart stays with you, it goes in your plan book, and it is a working document — treat it the way you would treat your grade book.'</a:t>
            </a:r>
            <a:endParaRPr/>
          </a:p>
          <a:p>
            <a:pPr indent="0" lvl="0" marL="0" rtl="0" algn="l">
              <a:spcBef>
                <a:spcPts val="0"/>
              </a:spcBef>
              <a:spcAft>
                <a:spcPts val="0"/>
              </a:spcAft>
              <a:buNone/>
            </a:pPr>
            <a:endParaRPr/>
          </a:p>
          <a:p>
            <a:pPr indent="0" lvl="0" marL="0" rtl="0" algn="l">
              <a:spcBef>
                <a:spcPts val="0"/>
              </a:spcBef>
              <a:spcAft>
                <a:spcPts val="0"/>
              </a:spcAft>
              <a:buNone/>
            </a:pPr>
            <a:r>
              <a:t>Circulate. Do not sit at the front. The questions that matter will be asked quietly at tables, not out loud.</a:t>
            </a:r>
            <a:endParaRPr/>
          </a:p>
          <a:p>
            <a:pPr indent="0" lvl="0" marL="0" rtl="0" algn="l">
              <a:spcBef>
                <a:spcPts val="0"/>
              </a:spcBef>
              <a:spcAft>
                <a:spcPts val="0"/>
              </a:spcAft>
              <a:buNone/>
            </a:pPr>
            <a:endParaRPr/>
          </a:p>
          <a:p>
            <a:pPr indent="0" lvl="0" marL="0" rtl="0" algn="l">
              <a:spcBef>
                <a:spcPts val="0"/>
              </a:spcBef>
              <a:spcAft>
                <a:spcPts val="0"/>
              </a:spcAft>
              <a:buNone/>
            </a:pPr>
            <a:r>
              <a:t>WATCH FOR THE FAILURE MODE: teachers who organize by student anyway — one column per kid with a list underneath. Redirect immediately: 'Find the row first, then mark the column.' If they organize by student, nothing collapses and the activity dies.</a:t>
            </a:r>
            <a:endParaRPr/>
          </a:p>
          <a:p>
            <a:pPr indent="0" lvl="0" marL="0" rtl="0" algn="l">
              <a:spcBef>
                <a:spcPts val="0"/>
              </a:spcBef>
              <a:spcAft>
                <a:spcPts val="0"/>
              </a:spcAft>
              <a:buNone/>
            </a:pPr>
            <a:endParaRPr/>
          </a:p>
          <a:p>
            <a:pPr indent="0" lvl="0" marL="0" rtl="0" algn="l">
              <a:spcBef>
                <a:spcPts val="0"/>
              </a:spcBef>
              <a:spcAft>
                <a:spcPts val="0"/>
              </a:spcAft>
              <a:buNone/>
            </a:pPr>
            <a:r>
              <a:t>THE THRESHOLD: any row with THREE OR MORE marks is no longer an accommodation. It is how your class runs. Say the number three out loud — the worksheet, the workbook, and the summary tab all use three, and if you say four they will think they failed.</a:t>
            </a:r>
            <a:endParaRPr/>
          </a:p>
          <a:p>
            <a:pPr indent="0" lvl="0" marL="0" rtl="0" algn="l">
              <a:spcBef>
                <a:spcPts val="0"/>
              </a:spcBef>
              <a:spcAft>
                <a:spcPts val="0"/>
              </a:spcAft>
              <a:buNone/>
            </a:pPr>
            <a:endParaRPr/>
          </a:p>
          <a:p>
            <a:pPr indent="0" lvl="0" marL="0" rtl="0" algn="l">
              <a:spcBef>
                <a:spcPts val="0"/>
              </a:spcBef>
              <a:spcAft>
                <a:spcPts val="0"/>
              </a:spcAft>
              <a:buNone/>
            </a:pPr>
            <a:r>
              <a:t>If they are on laptops with the Excel workbook: the row turns amber on its own the instant they type the third x. Do not explain that in advance. Let them see it happen.</a:t>
            </a:r>
            <a:endParaRPr/>
          </a:p>
        </p:txBody>
      </p:sp>
      <p:sp>
        <p:nvSpPr>
          <p:cNvPr id="459" name="Google Shape;45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9" name="Google Shape;489;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This is the bonus that turns a good session into one they talk about in the hallway — and with the reframe, it is now the emotional payoff of the whole deck.</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The point is NOT 'here is a new tracking system.' The point is: you have been doing the work and getting no credit for it, and this is how it finally counts.</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Say: 'The most painful ARD I sit in is the one where a teacher has been implementing faithfully all year — headphones out, chunks on the board, cool-down corner open — and cannot show a single piece of evidence that she did it. She did the work. The record says nothing. So the committee treats it as though the supports were never tried.'</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Then: 'A date column fixes that. Not because you need to do more. Because what you already do finally leaves a trace.'</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The question you will get: 'So now I have to track this TOO?'</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The answer, and say it exactly: 'No. You track this INSTEAD of what you're doing now. You are already trying to remember whether you gave Marcus his break. You are already reconstructing three weeks of Tier 2 data the night before a referral. I am not adding a log. I am replacing a memory task with a checkbox.'</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The closing line at the bottom is the thesis of the data section. Teachers do not hate data collection because of the writing — they hate it because they are asked to document something that was never scheduled. Unscheduled things cannot be tallied.</a:t>
            </a:r>
            <a:endParaRPr/>
          </a:p>
        </p:txBody>
      </p:sp>
      <p:sp>
        <p:nvSpPr>
          <p:cNvPr id="490" name="Google Shape;490;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4" name="Google Shape;514;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Do not send them away with six things. Send them away with one — and make it one they are ALREADY DOING.</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The ask has changed. It is no longer 'start chunking.' It is: 'Pick the row you already raised your hand on. Do it deliberately, for the whole room, and put a date next to it.'</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Say: 'I am not asking you to add a support. I am asking you to take one you already have and make it visible — on the board, and on a chart. That's the whole Monday.'</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The two-column box is the leave-behind. Point at it and tell them it's on the back of their worksheet. Note that the 'what we are NOT asking for' column is mostly things they were never doing anyway — that is the point, and it lowers the temperature.</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The italic line at the bottom: this is the single most important sentence in the deck for anyone who writes plans. If there are case managers or admin in the room, this is the line they should carry out.</a:t>
            </a:r>
            <a:endParaRPr/>
          </a:p>
        </p:txBody>
      </p:sp>
      <p:sp>
        <p:nvSpPr>
          <p:cNvPr id="515" name="Google Shape;515;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1" name="Shape 541"/>
        <p:cNvGrpSpPr/>
        <p:nvPr/>
      </p:nvGrpSpPr>
      <p:grpSpPr>
        <a:xfrm>
          <a:off x="0" y="0"/>
          <a:ext cx="0" cy="0"/>
          <a:chOff x="0" y="0"/>
          <a:chExt cx="0" cy="0"/>
        </a:xfrm>
      </p:grpSpPr>
      <p:sp>
        <p:nvSpPr>
          <p:cNvPr id="542" name="Google Shape;54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3" name="Google Shape;543;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END HERE. Do not add a summary slide. Do not add a questions slide.</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The offer has changed and the change matters. You are not saying 'let me fix this for you.' You are saying 'let me show you what you have already built.'</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Say it and mean it: 'Bring me your accommodations pages. I will do the crosswalk. And I think what most of you are going to find is that you are already running four of the six — and that nobody has ever told you so.'</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This is the whole reason the session works: you did not come to add to their workload, and you did not come to correct them. You came to count what they have been doing for free.</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If you offer this, you have to actually do it — and if you do it for two teachers, the other twenty will come to you. That is the outcome you want.</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Practical: bring a sign-up sheet. Names on paper, not 'come see me sometime.'</a:t>
            </a:r>
            <a:endParaRPr/>
          </a:p>
        </p:txBody>
      </p:sp>
      <p:sp>
        <p:nvSpPr>
          <p:cNvPr id="544" name="Google Shape;544;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 name="Shape 29"/>
        <p:cNvGrpSpPr/>
        <p:nvPr/>
      </p:nvGrpSpPr>
      <p:grpSpPr>
        <a:xfrm>
          <a:off x="0" y="0"/>
          <a:ext cx="0" cy="0"/>
          <a:chOff x="0" y="0"/>
          <a:chExt cx="0" cy="0"/>
        </a:xfrm>
      </p:grpSpPr>
      <p:sp>
        <p:nvSpPr>
          <p:cNvPr id="30" name="Google Shape;3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 name="Google Shape;31;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Adjust the numbers to your campus if you know them. Real numbers land harder than round ones.</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Two beats, in this order, and do not collapse them.</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FIRST: 'As written, this is not doable.' Say it slowly. Do not soften it into 'it's hard for everyone.' Some of them have been carrying private guilt about this for years and nobody has ever told them it isn't their fault.</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THEN THE TURN — and this is the new heart of the session: 'And yet your room has been running. Nobody handed you a system. You built one anyway. You have been solving this in ways that never got written down and never got credit.'</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That second beat is what the entire deck now rests on. The first beat releases the guilt. The second one gives back the credit. If you only do the first, they leave feeling absolved. If you do both, they leave feeling seen.</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Do NOT flatter. You are not saying they have solved it perfectly. You are saying they have been solving it invisibly.</a:t>
            </a:r>
            <a:endParaRPr/>
          </a:p>
        </p:txBody>
      </p:sp>
      <p:sp>
        <p:nvSpPr>
          <p:cNvPr id="32" name="Google Shape;32;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 name="Google Shape;6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is the diagnosis slide. Keep it short — 90 seconds.</a:t>
            </a:r>
            <a:br>
              <a:rPr lang="en-US"/>
            </a:br>
            <a:br>
              <a:rPr lang="en-US"/>
            </a:br>
            <a:r>
              <a:rPr lang="en-US"/>
              <a:t>Be careful of tone here. You are not throwing ARD committees under the bus, and you are on those committees. The point is structural, not personal: nobody's job is to look at the whole room. That's the gap.</a:t>
            </a:r>
            <a:br>
              <a:rPr lang="en-US"/>
            </a:br>
            <a:br>
              <a:rPr lang="en-US"/>
            </a:br>
            <a:r>
              <a:rPr lang="en-US"/>
              <a:t>If a teacher says 'so why don't you write them differently?' — good. Say yes, we should, and we're working on it. Then move on. Don't get pulled into a systems argument you can't win in a faculty meeting.</a:t>
            </a:r>
            <a:endParaRPr/>
          </a:p>
        </p:txBody>
      </p:sp>
      <p:sp>
        <p:nvSpPr>
          <p:cNvPr id="65" name="Google Shape;6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This is the thesis. Pause before you advance. Let it sit.</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Say: 'Here is the whole presentation in one sentence. Everything after this is just proof.'</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Note the shift in the subtitle. This is NOT a correction — you are not telling them to stop doing something and start doing something else. You are naming something they already do.</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Say: 'You already think in supports. When you put the headphones out for anybody who wants them, you were not thinking about Marcus's IEP. You were thinking about your room. That is support-level thinking. Nobody has ever let you write it down that way, so it has never counted.'</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If the room has been quiet, this is where you get the first nod.</a:t>
            </a:r>
            <a:endParaRPr/>
          </a:p>
        </p:txBody>
      </p:sp>
      <p:sp>
        <p:nvSpPr>
          <p:cNvPr id="115" name="Google Shape;11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1" name="Google Shape;13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This is the money slide, and it now works differently than it used to. It is a LIVE REVEAL, not a lecture. Slow way down.</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Step one — walk the right-hand column with your finger. Six names in a row, six names in a row, five names in a row. The overlap has to land visually before you say a word about it.</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Say: 'Look at the overlap. These are not six students with six different needs. This is one classroom with six repeated needs, spread across nine documents so that you could never see it.'</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Step two — THE HANDS. Go row by row and ask the room. This is the part that makes the session.</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'Row one — chunked tasks. Who already breaks the assignment into pieces on the board, for everybody?' Hands.</a:t>
            </a:r>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'Row three — posted directions. Who has a word wall or a misspelled-word list up, available to anybody?' Hands.</a:t>
            </a:r>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'Row five — scheduled break. Who has a cool-down corner or a spot a kid can go to without asking?' Hands.</a:t>
            </a:r>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'Who has headphones out that anyone can pick up? Who runs a visible timer for the whole class?' Hands.</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Prompts if the room is slow: headphones, cool-down space, posted word lists, visible timers. These are all things I have watched happening in Hutto classrooms. Name them as things you have SEEN, not things you are suggesting.</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Step three — the line at the bottom. 'If you just raised your hand on three or four of those — you have been doing this all along. It has simply never been counted. Not by the plans, not by an ARD, not by anybody.'</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Then: 'You were never going to find this by reading the plans one at a time. The plans are organized by child. Your day is organized by time. That mismatch is the whole problem — and you have been quietly working around it without anyone noticing.'</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CAUTION: some hands will not go up. Do not make that a thing. 'Some of these are already in your room and some aren't. Either way, six is a number you can work with. Forty is not.'</a:t>
            </a:r>
            <a:endParaRPr/>
          </a:p>
        </p:txBody>
      </p:sp>
      <p:sp>
        <p:nvSpPr>
          <p:cNvPr id="132" name="Google Shape;132;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This is the slide that keeps you honest, and it is the one a good teacher will push back on hardest. Do not rush it — 3 minutes minimum.</a:t>
            </a:r>
            <a:endParaRPr/>
          </a:p>
          <a:p>
            <a:pPr indent="0" lvl="0" marL="0" rtl="0" algn="l">
              <a:spcBef>
                <a:spcPts val="0"/>
              </a:spcBef>
              <a:spcAft>
                <a:spcPts val="0"/>
              </a:spcAft>
              <a:buNone/>
            </a:pPr>
            <a:endParaRPr/>
          </a:p>
          <a:p>
            <a:pPr indent="0" lvl="0" marL="0" rtl="0" algn="l">
              <a:spcBef>
                <a:spcPts val="0"/>
              </a:spcBef>
              <a:spcAft>
                <a:spcPts val="0"/>
              </a:spcAft>
              <a:buNone/>
            </a:pPr>
            <a:r>
              <a:t>Say it plainly up front: 'Five of the six go to the whole room. This one does not. I want to tell you exactly why, because if I hand-wave this, you should not trust the other five.'</a:t>
            </a:r>
            <a:endParaRPr/>
          </a:p>
          <a:p>
            <a:pPr indent="0" lvl="0" marL="0" rtl="0" algn="l">
              <a:spcBef>
                <a:spcPts val="0"/>
              </a:spcBef>
              <a:spcAft>
                <a:spcPts val="0"/>
              </a:spcAft>
              <a:buNone/>
            </a:pPr>
            <a:endParaRPr/>
          </a:p>
          <a:p>
            <a:pPr indent="0" lvl="0" marL="0" rtl="0" algn="l">
              <a:spcBef>
                <a:spcPts val="0"/>
              </a:spcBef>
              <a:spcAft>
                <a:spcPts val="0"/>
              </a:spcAft>
              <a:buNone/>
            </a:pPr>
            <a:r>
              <a:t>THE TEST, and give it to them as a question they can actually use on Monday: 'Is the twenty there because the skill needs twenty reps — or because twenty fit on the page?'</a:t>
            </a:r>
            <a:endParaRPr/>
          </a:p>
          <a:p>
            <a:pPr indent="0" lvl="0" marL="0" rtl="0" algn="l">
              <a:spcBef>
                <a:spcPts val="0"/>
              </a:spcBef>
              <a:spcAft>
                <a:spcPts val="0"/>
              </a:spcAft>
              <a:buNone/>
            </a:pPr>
            <a:endParaRPr/>
          </a:p>
          <a:p>
            <a:pPr indent="0" lvl="0" marL="0" rtl="0" algn="l">
              <a:spcBef>
                <a:spcPts val="0"/>
              </a:spcBef>
              <a:spcAft>
                <a:spcPts val="0"/>
              </a:spcAft>
              <a:buNone/>
            </a:pPr>
            <a:r>
              <a:t>If it is the page: cut it for everyone. You have not accommodated anybody. You have written a better assignment.</a:t>
            </a:r>
            <a:endParaRPr/>
          </a:p>
          <a:p>
            <a:pPr indent="0" lvl="0" marL="0" rtl="0" algn="l">
              <a:spcBef>
                <a:spcPts val="0"/>
              </a:spcBef>
              <a:spcAft>
                <a:spcPts val="0"/>
              </a:spcAft>
              <a:buNone/>
            </a:pPr>
            <a:r>
              <a:t>If it is the skill: cut it only for the child whose plan says so. The child who needed twenty reps and got twelve has not been accommodated. He has been shorted, and the gap he already had will be wider in May.</a:t>
            </a:r>
            <a:endParaRPr/>
          </a:p>
          <a:p>
            <a:pPr indent="0" lvl="0" marL="0" rtl="0" algn="l">
              <a:spcBef>
                <a:spcPts val="0"/>
              </a:spcBef>
              <a:spcAft>
                <a:spcPts val="0"/>
              </a:spcAft>
              <a:buNone/>
            </a:pPr>
            <a:endParaRPr/>
          </a:p>
          <a:p>
            <a:pPr indent="0" lvl="0" marL="0" rtl="0" algn="l">
              <a:spcBef>
                <a:spcPts val="0"/>
              </a:spcBef>
              <a:spcAft>
                <a:spcPts val="0"/>
              </a:spcAft>
              <a:buNone/>
            </a:pPr>
            <a:r>
              <a:t>Walk the left column first — the access case. Twenty problems where the last twelve are the same skill as the first eight. The child who writes at half speed never reaches the end, and the blank half of her page tells you nothing you did not already know at problem eight. Cutting the count did not lower the demand. It removed a stamina tax you were never measuring.</a:t>
            </a:r>
            <a:endParaRPr/>
          </a:p>
          <a:p>
            <a:pPr indent="0" lvl="0" marL="0" rtl="0" algn="l">
              <a:spcBef>
                <a:spcPts val="0"/>
              </a:spcBef>
              <a:spcAft>
                <a:spcPts val="0"/>
              </a:spcAft>
              <a:buNone/>
            </a:pPr>
            <a:endParaRPr/>
          </a:p>
          <a:p>
            <a:pPr indent="0" lvl="0" marL="0" rtl="0" algn="l">
              <a:spcBef>
                <a:spcPts val="0"/>
              </a:spcBef>
              <a:spcAft>
                <a:spcPts val="0"/>
              </a:spcAft>
              <a:buNone/>
            </a:pPr>
            <a:r>
              <a:t>Then the right column — the dose case. This is the version teachers are RIGHT to worry about, and you should say so out loud: 'This is the objection I would raise if I were sitting where you are sitting, and it is correct.'</a:t>
            </a:r>
            <a:endParaRPr/>
          </a:p>
          <a:p>
            <a:pPr indent="0" lvl="0" marL="0" rtl="0" algn="l">
              <a:spcBef>
                <a:spcPts val="0"/>
              </a:spcBef>
              <a:spcAft>
                <a:spcPts val="0"/>
              </a:spcAft>
              <a:buNone/>
            </a:pPr>
            <a:endParaRPr/>
          </a:p>
          <a:p>
            <a:pPr indent="0" lvl="0" marL="0" rtl="0" algn="l">
              <a:spcBef>
                <a:spcPts val="0"/>
              </a:spcBef>
              <a:spcAft>
                <a:spcPts val="0"/>
              </a:spcAft>
              <a:buNone/>
            </a:pPr>
            <a:r>
              <a:t>Naming this limit is what makes the other five believable. A presenter who claims everything universalizes has told them something they know is false, and they will discount the whole session. Say: 'Reduced items is the only row that stays per-student. That is the honest answer, and it is why you can trust me on the other five.'</a:t>
            </a:r>
            <a:endParaRPr/>
          </a:p>
          <a:p>
            <a:pPr indent="0" lvl="0" marL="0" rtl="0" algn="l">
              <a:spcBef>
                <a:spcPts val="0"/>
              </a:spcBef>
              <a:spcAft>
                <a:spcPts val="0"/>
              </a:spcAft>
              <a:buNone/>
            </a:pPr>
            <a:endParaRPr/>
          </a:p>
          <a:p>
            <a:pPr indent="0" lvl="0" marL="0" rtl="0" algn="l">
              <a:spcBef>
                <a:spcPts val="0"/>
              </a:spcBef>
              <a:spcAft>
                <a:spcPts val="0"/>
              </a:spcAft>
              <a:buNone/>
            </a:pPr>
            <a:r>
              <a:t>If someone asks about extended time — same logic, and it is worth 20 seconds if you have it: more unstructured minutes is not more work produced. Extended time without structure inside it is a dose change dressed up as an access change.</a:t>
            </a:r>
            <a:endParaRPr/>
          </a:p>
        </p:txBody>
      </p:sp>
      <p:sp>
        <p:nvSpPr>
          <p:cNvPr id="179" name="Google Shape;17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solidFill>
                  <a:schemeClr val="dk1"/>
                </a:solidFill>
                <a:latin typeface="Calibri"/>
                <a:ea typeface="Calibri"/>
                <a:cs typeface="Calibri"/>
                <a:sym typeface="Calibri"/>
              </a:rPr>
              <a:t>Move quickly through this — it's reinforcement, not new information.</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The framing has changed. The right column is not aspirational anymore — for a lot of this room it is DESCRIPTIVE. They are already doing it.</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Say: 'Read the right-hand column. For most of you this is not a plan. This is Tuesday. The problem is that the paperwork still describes the LEFT column — and so does the ARD, and so does the fidelity question, and so does your own sense of whether you're doing enough.'</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The fourth row is still the one to land on. The Tier 2 and Tier 3 kids are getting the intervention for free, because they're sitting in the same room. That is not a happy accident — it is the entire argument for why this is less work, not more.</a:t>
            </a:r>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US" sz="1200">
                <a:solidFill>
                  <a:schemeClr val="dk1"/>
                </a:solidFill>
                <a:latin typeface="Calibri"/>
                <a:ea typeface="Calibri"/>
                <a:cs typeface="Calibri"/>
                <a:sym typeface="Calibri"/>
              </a:rPr>
              <a:t>If someone raises fairness: 'Nobody is getting a prize. They're getting to know whether they're on track. That's information, not candy, and I've never met a kid who did worse for having it.'</a:t>
            </a:r>
            <a:endParaRPr/>
          </a:p>
        </p:txBody>
      </p:sp>
      <p:sp>
        <p:nvSpPr>
          <p:cNvPr id="204" name="Google Shape;204;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This slide currently gets the most resistance and it is the one most worth defending. Budget 3-4 minutes.</a:t>
            </a:r>
            <a:endParaRPr/>
          </a:p>
          <a:p>
            <a:pPr indent="0" lvl="0" marL="0" rtl="0" algn="l">
              <a:spcBef>
                <a:spcPts val="0"/>
              </a:spcBef>
              <a:spcAft>
                <a:spcPts val="0"/>
              </a:spcAft>
              <a:buNone/>
            </a:pPr>
            <a:endParaRPr/>
          </a:p>
          <a:p>
            <a:pPr indent="0" lvl="0" marL="0" rtl="0" algn="l">
              <a:spcBef>
                <a:spcPts val="0"/>
              </a:spcBef>
              <a:spcAft>
                <a:spcPts val="0"/>
              </a:spcAft>
              <a:buNone/>
            </a:pPr>
            <a:r>
              <a:t>THE FRAME, and lead with it: 'ADHD is not a deficit of caring. It is a deficit of holding the reward long enough for it to steer behavior.' Say it and pause. Half the room has privately believed the opposite about at least one child, and they will not admit it out loud.</a:t>
            </a:r>
            <a:endParaRPr/>
          </a:p>
          <a:p>
            <a:pPr indent="0" lvl="0" marL="0" rtl="0" algn="l">
              <a:spcBef>
                <a:spcPts val="0"/>
              </a:spcBef>
              <a:spcAft>
                <a:spcPts val="0"/>
              </a:spcAft>
              <a:buNone/>
            </a:pPr>
            <a:endParaRPr/>
          </a:p>
          <a:p>
            <a:pPr indent="0" lvl="0" marL="0" rtl="0" algn="l">
              <a:spcBef>
                <a:spcPts val="0"/>
              </a:spcBef>
              <a:spcAft>
                <a:spcPts val="0"/>
              </a:spcAft>
              <a:buNone/>
            </a:pPr>
            <a:r>
              <a:t>Walk the three columns left to right.</a:t>
            </a:r>
            <a:endParaRPr/>
          </a:p>
          <a:p>
            <a:pPr indent="0" lvl="0" marL="0" rtl="0" algn="l">
              <a:spcBef>
                <a:spcPts val="0"/>
              </a:spcBef>
              <a:spcAft>
                <a:spcPts val="0"/>
              </a:spcAft>
              <a:buNone/>
            </a:pPr>
            <a:endParaRPr/>
          </a:p>
          <a:p>
            <a:pPr indent="0" lvl="0" marL="0" rtl="0" algn="l">
              <a:spcBef>
                <a:spcPts val="0"/>
              </a:spcBef>
              <a:spcAft>
                <a:spcPts val="0"/>
              </a:spcAft>
              <a:buNone/>
            </a:pPr>
            <a:r>
              <a:t>LEFT — the finish line is too far. 'A grade in three weeks does not reach a brain that discounts delayed reward steeply. It is not that he does not want the A. It is that the A cannot compete with what is happening at 10:14.'</a:t>
            </a:r>
            <a:endParaRPr/>
          </a:p>
          <a:p>
            <a:pPr indent="0" lvl="0" marL="0" rtl="0" algn="l">
              <a:spcBef>
                <a:spcPts val="0"/>
              </a:spcBef>
              <a:spcAft>
                <a:spcPts val="0"/>
              </a:spcAft>
              <a:buNone/>
            </a:pPr>
            <a:endParaRPr/>
          </a:p>
          <a:p>
            <a:pPr indent="0" lvl="0" marL="0" rtl="0" algn="l">
              <a:spcBef>
                <a:spcPts val="0"/>
              </a:spcBef>
              <a:spcAft>
                <a:spcPts val="0"/>
              </a:spcAft>
              <a:buNone/>
            </a:pPr>
            <a:r>
              <a:t>CENTER — nothing steers the middle. Between the direction and the grade lie forty minutes of unpriced behavior. Neurotypical kids bridge that with an internal signal. That signal is exactly the thing that is impaired. You are not asking him to try harder — you are asking a broken instrument to read itself.</a:t>
            </a:r>
            <a:endParaRPr/>
          </a:p>
          <a:p>
            <a:pPr indent="0" lvl="0" marL="0" rtl="0" algn="l">
              <a:spcBef>
                <a:spcPts val="0"/>
              </a:spcBef>
              <a:spcAft>
                <a:spcPts val="0"/>
              </a:spcAft>
              <a:buNone/>
            </a:pPr>
            <a:endParaRPr/>
          </a:p>
          <a:p>
            <a:pPr indent="0" lvl="0" marL="0" rtl="0" algn="l">
              <a:spcBef>
                <a:spcPts val="0"/>
              </a:spcBef>
              <a:spcAft>
                <a:spcPts val="0"/>
              </a:spcAft>
              <a:buNone/>
            </a:pPr>
            <a:r>
              <a:t>RIGHT — so you become the signal. And here is the part that lowers the temperature: 'Not with prizes. With frequency.' Say the word frequency twice. This is a SCHEDULE problem, not a REWARDS problem, and that distinction is the whole slide.</a:t>
            </a:r>
            <a:endParaRPr/>
          </a:p>
          <a:p>
            <a:pPr indent="0" lvl="0" marL="0" rtl="0" algn="l">
              <a:spcBef>
                <a:spcPts val="0"/>
              </a:spcBef>
              <a:spcAft>
                <a:spcPts val="0"/>
              </a:spcAft>
              <a:buNone/>
            </a:pPr>
            <a:endParaRPr/>
          </a:p>
          <a:p>
            <a:pPr indent="0" lvl="0" marL="0" rtl="0" algn="l">
              <a:spcBef>
                <a:spcPts val="0"/>
              </a:spcBef>
              <a:spcAft>
                <a:spcPts val="0"/>
              </a:spcAft>
              <a:buNone/>
            </a:pPr>
            <a:r>
              <a:t>THEN THE PAYOFF — and this is why the slide sits here and not somewhere else: 'You already have the schedule. It is the check-in loop. Row two of the crosswalk you just looked at.' Every 5-8 minutes you are already walking past his desk. You do not have to build the reinforcement schedule. You have to say something when you get there.</a:t>
            </a:r>
            <a:endParaRPr/>
          </a:p>
          <a:p>
            <a:pPr indent="0" lvl="0" marL="0" rtl="0" algn="l">
              <a:spcBef>
                <a:spcPts val="0"/>
              </a:spcBef>
              <a:spcAft>
                <a:spcPts val="0"/>
              </a:spcAft>
              <a:buNone/>
            </a:pPr>
            <a:endParaRPr/>
          </a:p>
          <a:p>
            <a:pPr indent="0" lvl="0" marL="0" rtl="0" algn="l">
              <a:spcBef>
                <a:spcPts val="0"/>
              </a:spcBef>
              <a:spcAft>
                <a:spcPts val="0"/>
              </a:spcAft>
              <a:buNone/>
            </a:pPr>
            <a:r>
              <a:t>THE SCRIPT — make them hear the difference. Two seconds, at the desk: 'You got the first four done.' Name what was DONE. That is information, not applause. It is not 'good job.' It is not 'keep it up.' It is a fact about his own progress that he could not generate for himself.</a:t>
            </a:r>
            <a:endParaRPr/>
          </a:p>
          <a:p>
            <a:pPr indent="0" lvl="0" marL="0" rtl="0" algn="l">
              <a:spcBef>
                <a:spcPts val="0"/>
              </a:spcBef>
              <a:spcAft>
                <a:spcPts val="0"/>
              </a:spcAft>
              <a:buNone/>
            </a:pPr>
            <a:endParaRPr/>
          </a:p>
          <a:p>
            <a:pPr indent="0" lvl="0" marL="0" rtl="0" algn="l">
              <a:spcBef>
                <a:spcPts val="0"/>
              </a:spcBef>
              <a:spcAft>
                <a:spcPts val="0"/>
              </a:spcAft>
              <a:buNone/>
            </a:pPr>
            <a:r>
              <a:t>THE NOT-THIS COLUMN, and say it before they raise it: tokens, treasure box, name charts, anything he has to cash in later. If the reward is delayed, you have rebuilt the exact problem. A token he redeems Friday is a grade in three weeks with extra steps.</a:t>
            </a:r>
            <a:endParaRPr/>
          </a:p>
          <a:p>
            <a:pPr indent="0" lvl="0" marL="0" rtl="0" algn="l">
              <a:spcBef>
                <a:spcPts val="0"/>
              </a:spcBef>
              <a:spcAft>
                <a:spcPts val="0"/>
              </a:spcAft>
              <a:buNone/>
            </a:pPr>
            <a:endParaRPr/>
          </a:p>
          <a:p>
            <a:pPr indent="0" lvl="0" marL="0" rtl="0" algn="l">
              <a:spcBef>
                <a:spcPts val="0"/>
              </a:spcBef>
              <a:spcAft>
                <a:spcPts val="0"/>
              </a:spcAft>
              <a:buNone/>
            </a:pPr>
            <a:r>
              <a:t>THE OBJECTION YOU WILL GET: 'So I'm bribing him.' Answer: 'Nobody is getting a prize. He is getting to know whether he is on track. That is information, not candy, and I have never met a kid who did worse for having it.'</a:t>
            </a:r>
            <a:endParaRPr/>
          </a:p>
          <a:p>
            <a:pPr indent="0" lvl="0" marL="0" rtl="0" algn="l">
              <a:spcBef>
                <a:spcPts val="0"/>
              </a:spcBef>
              <a:spcAft>
                <a:spcPts val="0"/>
              </a:spcAft>
              <a:buNone/>
            </a:pPr>
            <a:endParaRPr/>
          </a:p>
          <a:p>
            <a:pPr indent="0" lvl="0" marL="0" rtl="0" algn="l">
              <a:spcBef>
                <a:spcPts val="0"/>
              </a:spcBef>
              <a:spcAft>
                <a:spcPts val="0"/>
              </a:spcAft>
              <a:buNone/>
            </a:pPr>
            <a:r>
              <a:t>THE SECOND OBJECTION: 'I have 28 students, I can't do this three times.' Answer: 'You are not doing it three times. You are walking one loop. You already walk it. I am asking you to open your mouth when you get to the desk.'</a:t>
            </a:r>
            <a:endParaRPr/>
          </a:p>
        </p:txBody>
      </p:sp>
      <p:sp>
        <p:nvSpPr>
          <p:cNvPr id="239" name="Google Shape;239;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This is the intellectual spine of the session. It is what separates this from a classroom-management tip sheet. Do not cut it, even when you are short on time — cut slides 10 and 11 instead.</a:t>
            </a:r>
            <a:endParaRPr/>
          </a:p>
          <a:p>
            <a:pPr indent="0" lvl="0" marL="0" rtl="0" algn="l">
              <a:spcBef>
                <a:spcPts val="0"/>
              </a:spcBef>
              <a:spcAft>
                <a:spcPts val="0"/>
              </a:spcAft>
              <a:buNone/>
            </a:pPr>
            <a:endParaRPr/>
          </a:p>
          <a:p>
            <a:pPr indent="0" lvl="0" marL="0" rtl="0" algn="l">
              <a:spcBef>
                <a:spcPts val="0"/>
              </a:spcBef>
              <a:spcAft>
                <a:spcPts val="0"/>
              </a:spcAft>
              <a:buNone/>
            </a:pPr>
            <a:r>
              <a:t>START WITH THE LEFT COLUMN. Do not skip it. Do not lead with the strong claim.</a:t>
            </a:r>
            <a:endParaRPr/>
          </a:p>
          <a:p>
            <a:pPr indent="0" lvl="0" marL="0" rtl="0" algn="l">
              <a:spcBef>
                <a:spcPts val="0"/>
              </a:spcBef>
              <a:spcAft>
                <a:spcPts val="0"/>
              </a:spcAft>
              <a:buNone/>
            </a:pPr>
            <a:endParaRPr/>
          </a:p>
          <a:p>
            <a:pPr indent="0" lvl="0" marL="0" rtl="0" algn="l">
              <a:spcBef>
                <a:spcPts val="0"/>
              </a:spcBef>
              <a:spcAft>
                <a:spcPts val="0"/>
              </a:spcAft>
              <a:buNone/>
            </a:pPr>
            <a:r>
              <a:t>If you open by telling teachers that the environment IS the disability, every person in that room who has taught a child with severe dyslexia will conclude — correctly — that you do not know what you are talking about, and you will lose them for the rest of the session.</a:t>
            </a:r>
            <a:endParaRPr/>
          </a:p>
          <a:p>
            <a:pPr indent="0" lvl="0" marL="0" rtl="0" algn="l">
              <a:spcBef>
                <a:spcPts val="0"/>
              </a:spcBef>
              <a:spcAft>
                <a:spcPts val="0"/>
              </a:spcAft>
              <a:buNone/>
            </a:pPr>
            <a:endParaRPr/>
          </a:p>
          <a:p>
            <a:pPr indent="0" lvl="0" marL="0" rtl="0" algn="l">
              <a:spcBef>
                <a:spcPts val="0"/>
              </a:spcBef>
              <a:spcAft>
                <a:spcPts val="0"/>
              </a:spcAft>
              <a:buNone/>
            </a:pPr>
            <a:r>
              <a:t>So say it plainly first: 'The dyslexia did not go away. Neither did the ADHD. Neither did the working-memory impairment. Those are real, they are measurable, and they will still be there in June. Nobody is claiming otherwise.'</a:t>
            </a:r>
            <a:endParaRPr/>
          </a:p>
          <a:p>
            <a:pPr indent="0" lvl="0" marL="0" rtl="0" algn="l">
              <a:spcBef>
                <a:spcPts val="0"/>
              </a:spcBef>
              <a:spcAft>
                <a:spcPts val="0"/>
              </a:spcAft>
              <a:buNone/>
            </a:pPr>
            <a:endParaRPr/>
          </a:p>
          <a:p>
            <a:pPr indent="0" lvl="0" marL="0" rtl="0" algn="l">
              <a:spcBef>
                <a:spcPts val="0"/>
              </a:spcBef>
              <a:spcAft>
                <a:spcPts val="0"/>
              </a:spcAft>
              <a:buNone/>
            </a:pPr>
            <a:r>
              <a:t>THEN the turn: 'But the room stopped producing failure. The demands the environment placed on executive function dropped below the level where the impairment turns into failure. Same child. Same impairment. Different outcome.'</a:t>
            </a:r>
            <a:endParaRPr/>
          </a:p>
          <a:p>
            <a:pPr indent="0" lvl="0" marL="0" rtl="0" algn="l">
              <a:spcBef>
                <a:spcPts val="0"/>
              </a:spcBef>
              <a:spcAft>
                <a:spcPts val="0"/>
              </a:spcAft>
              <a:buNone/>
            </a:pPr>
            <a:endParaRPr/>
          </a:p>
          <a:p>
            <a:pPr indent="0" lvl="0" marL="0" rtl="0" algn="l">
              <a:spcBef>
                <a:spcPts val="0"/>
              </a:spcBef>
              <a:spcAft>
                <a:spcPts val="0"/>
              </a:spcAft>
              <a:buNone/>
            </a:pPr>
            <a:r>
              <a:t>THE PRECISE CLAIM, and this is the one to hold: 'The impairment is in the child. The disability is in the gap between the child and the room.'</a:t>
            </a:r>
            <a:endParaRPr/>
          </a:p>
          <a:p>
            <a:pPr indent="0" lvl="0" marL="0" rtl="0" algn="l">
              <a:spcBef>
                <a:spcPts val="0"/>
              </a:spcBef>
              <a:spcAft>
                <a:spcPts val="0"/>
              </a:spcAft>
              <a:buNone/>
            </a:pPr>
            <a:endParaRPr/>
          </a:p>
          <a:p>
            <a:pPr indent="0" lvl="0" marL="0" rtl="0" algn="l">
              <a:spcBef>
                <a:spcPts val="0"/>
              </a:spcBef>
              <a:spcAft>
                <a:spcPts val="0"/>
              </a:spcAft>
              <a:buNone/>
            </a:pPr>
            <a:r>
              <a:t>THEN THE STATUTE — and notice what it actually says. A child has a disability under IDEA if they have an impairment AND, by reason of it, NEED special education. Two prongs. Not one.</a:t>
            </a:r>
            <a:endParaRPr/>
          </a:p>
          <a:p>
            <a:pPr indent="0" lvl="0" marL="0" rtl="0" algn="l">
              <a:spcBef>
                <a:spcPts val="0"/>
              </a:spcBef>
              <a:spcAft>
                <a:spcPts val="0"/>
              </a:spcAft>
              <a:buNone/>
            </a:pPr>
            <a:endParaRPr/>
          </a:p>
          <a:p>
            <a:pPr indent="0" lvl="0" marL="0" rtl="0" algn="l">
              <a:spcBef>
                <a:spcPts val="0"/>
              </a:spcBef>
              <a:spcAft>
                <a:spcPts val="0"/>
              </a:spcAft>
              <a:buNone/>
            </a:pPr>
            <a:r>
              <a:t>The second prong is a relational test. It is a fact about the child IN A SETTING. Which means — and say this slowly — 'when you change the setting, you are not cheating. You are operating on the exact variable the law says determines whether a disability exists at all.'</a:t>
            </a:r>
            <a:endParaRPr/>
          </a:p>
          <a:p>
            <a:pPr indent="0" lvl="0" marL="0" rtl="0" algn="l">
              <a:spcBef>
                <a:spcPts val="0"/>
              </a:spcBef>
              <a:spcAft>
                <a:spcPts val="0"/>
              </a:spcAft>
              <a:buNone/>
            </a:pPr>
            <a:endParaRPr/>
          </a:p>
          <a:p>
            <a:pPr indent="0" lvl="0" marL="0" rtl="0" algn="l">
              <a:spcBef>
                <a:spcPts val="0"/>
              </a:spcBef>
              <a:spcAft>
                <a:spcPts val="0"/>
              </a:spcAft>
              <a:buNone/>
            </a:pPr>
            <a:r>
              <a:t>IF SOMEONE PUSHES: 'Are you saying we could accommodate kids out of special education?' Answer honestly: no, and that is not the goal. Severe impairments need specially designed instruction no matter how good the room is. What I am saying is that a chunk of what we currently call disability is manufactured by rooms that were never built for these kids — and that part, we own.</a:t>
            </a:r>
            <a:endParaRPr/>
          </a:p>
        </p:txBody>
      </p:sp>
      <p:sp>
        <p:nvSpPr>
          <p:cNvPr id="270" name="Google Shape;27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0F0E6">
            <a:alpha val="89999"/>
          </a:srgbClr>
        </a:solidFill>
      </p:bgPr>
    </p:bg>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alpha val="89999"/>
          </a:srgbClr>
        </a:solidFill>
      </p:bgPr>
    </p:bg>
    <p:spTree>
      <p:nvGrpSpPr>
        <p:cNvPr id="15" name="Shape 15"/>
        <p:cNvGrpSpPr/>
        <p:nvPr/>
      </p:nvGrpSpPr>
      <p:grpSpPr>
        <a:xfrm>
          <a:off x="0" y="0"/>
          <a:ext cx="0" cy="0"/>
          <a:chOff x="0" y="0"/>
          <a:chExt cx="0" cy="0"/>
        </a:xfrm>
      </p:grpSpPr>
      <p:sp>
        <p:nvSpPr>
          <p:cNvPr id="16" name="Google Shape;16;p1"/>
          <p:cNvSpPr/>
          <p:nvPr/>
        </p:nvSpPr>
        <p:spPr>
          <a:xfrm>
            <a:off x="548650" y="1134997"/>
            <a:ext cx="10682400" cy="20883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3C00"/>
              </a:buClr>
              <a:buSzPts val="5400"/>
              <a:buFont typeface="Nunito"/>
              <a:buNone/>
            </a:pPr>
            <a:r>
              <a:rPr lang="en-US" sz="7600">
                <a:solidFill>
                  <a:srgbClr val="E63A89"/>
                </a:solidFill>
                <a:latin typeface="Nunito Black"/>
                <a:ea typeface="Nunito Black"/>
                <a:cs typeface="Nunito Black"/>
                <a:sym typeface="Nunito Black"/>
              </a:rPr>
              <a:t>NINE PLANS.</a:t>
            </a:r>
            <a:endParaRPr sz="7600">
              <a:solidFill>
                <a:srgbClr val="E63A89"/>
              </a:solidFill>
              <a:latin typeface="Nunito Black"/>
              <a:ea typeface="Nunito Black"/>
              <a:cs typeface="Nunito Black"/>
              <a:sym typeface="Nunito Black"/>
            </a:endParaRPr>
          </a:p>
          <a:p>
            <a:pPr indent="0" lvl="0" marL="0" marR="0" rtl="0" algn="l">
              <a:spcBef>
                <a:spcPts val="0"/>
              </a:spcBef>
              <a:spcAft>
                <a:spcPts val="0"/>
              </a:spcAft>
              <a:buClr>
                <a:srgbClr val="A03C00"/>
              </a:buClr>
              <a:buSzPts val="5400"/>
              <a:buFont typeface="Nunito"/>
              <a:buNone/>
            </a:pPr>
            <a:r>
              <a:rPr lang="en-US" sz="7600">
                <a:solidFill>
                  <a:srgbClr val="254E3F"/>
                </a:solidFill>
                <a:latin typeface="Nunito Black"/>
                <a:ea typeface="Nunito Black"/>
                <a:cs typeface="Nunito Black"/>
                <a:sym typeface="Nunito Black"/>
              </a:rPr>
              <a:t>SIX SUPPORTS.</a:t>
            </a:r>
            <a:endParaRPr sz="3600">
              <a:latin typeface="Nunito Black"/>
              <a:ea typeface="Nunito Black"/>
              <a:cs typeface="Nunito Black"/>
              <a:sym typeface="Nunito Black"/>
            </a:endParaRPr>
          </a:p>
        </p:txBody>
      </p:sp>
      <p:grpSp>
        <p:nvGrpSpPr>
          <p:cNvPr id="17" name="Google Shape;17;p1"/>
          <p:cNvGrpSpPr/>
          <p:nvPr/>
        </p:nvGrpSpPr>
        <p:grpSpPr>
          <a:xfrm flipH="1" rot="10800000">
            <a:off x="548672" y="3499969"/>
            <a:ext cx="7285690" cy="143801"/>
            <a:chOff x="548640" y="3980000"/>
            <a:chExt cx="1700000" cy="70000"/>
          </a:xfrm>
        </p:grpSpPr>
        <p:sp>
          <p:nvSpPr>
            <p:cNvPr id="18" name="Google Shape;18;p1"/>
            <p:cNvSpPr/>
            <p:nvPr/>
          </p:nvSpPr>
          <p:spPr>
            <a:xfrm>
              <a:off x="548640" y="3980000"/>
              <a:ext cx="200000" cy="70000"/>
            </a:xfrm>
            <a:prstGeom prst="roundRect">
              <a:avLst>
                <a:gd fmla="val 40000" name="adj"/>
              </a:avLst>
            </a:prstGeom>
            <a:solidFill>
              <a:srgbClr val="A03C00"/>
            </a:solidFill>
            <a:ln>
              <a:noFill/>
            </a:ln>
          </p:spPr>
          <p:txBody>
            <a:bodyPr anchorCtr="0" anchor="ctr" bIns="391825" lIns="391825" spcFirstLastPara="1" rIns="391825" wrap="square" tIns="391825">
              <a:noAutofit/>
            </a:bodyPr>
            <a:lstStyle/>
            <a:p>
              <a:pPr indent="0" lvl="0" marL="0" rtl="0" algn="l">
                <a:spcBef>
                  <a:spcPts val="0"/>
                </a:spcBef>
                <a:spcAft>
                  <a:spcPts val="0"/>
                </a:spcAft>
                <a:buNone/>
              </a:pPr>
              <a:r>
                <a:t/>
              </a:r>
              <a:endParaRPr/>
            </a:p>
          </p:txBody>
        </p:sp>
        <p:sp>
          <p:nvSpPr>
            <p:cNvPr id="19" name="Google Shape;19;p1"/>
            <p:cNvSpPr/>
            <p:nvPr/>
          </p:nvSpPr>
          <p:spPr>
            <a:xfrm>
              <a:off x="848640" y="3980000"/>
              <a:ext cx="200000" cy="70000"/>
            </a:xfrm>
            <a:prstGeom prst="roundRect">
              <a:avLst>
                <a:gd fmla="val 40000" name="adj"/>
              </a:avLst>
            </a:prstGeom>
            <a:solidFill>
              <a:srgbClr val="5947E5"/>
            </a:solidFill>
            <a:ln>
              <a:noFill/>
            </a:ln>
          </p:spPr>
          <p:txBody>
            <a:bodyPr anchorCtr="0" anchor="ctr" bIns="391825" lIns="391825" spcFirstLastPara="1" rIns="391825" wrap="square" tIns="391825">
              <a:noAutofit/>
            </a:bodyPr>
            <a:lstStyle/>
            <a:p>
              <a:pPr indent="0" lvl="0" marL="0" rtl="0" algn="l">
                <a:spcBef>
                  <a:spcPts val="0"/>
                </a:spcBef>
                <a:spcAft>
                  <a:spcPts val="0"/>
                </a:spcAft>
                <a:buNone/>
              </a:pPr>
              <a:r>
                <a:t/>
              </a:r>
              <a:endParaRPr/>
            </a:p>
          </p:txBody>
        </p:sp>
        <p:sp>
          <p:nvSpPr>
            <p:cNvPr id="20" name="Google Shape;20;p1"/>
            <p:cNvSpPr/>
            <p:nvPr/>
          </p:nvSpPr>
          <p:spPr>
            <a:xfrm>
              <a:off x="1148640" y="3980000"/>
              <a:ext cx="200000" cy="70000"/>
            </a:xfrm>
            <a:prstGeom prst="roundRect">
              <a:avLst>
                <a:gd fmla="val 40000" name="adj"/>
              </a:avLst>
            </a:prstGeom>
            <a:solidFill>
              <a:srgbClr val="1C7C6C"/>
            </a:solidFill>
            <a:ln>
              <a:noFill/>
            </a:ln>
          </p:spPr>
          <p:txBody>
            <a:bodyPr anchorCtr="0" anchor="ctr" bIns="391825" lIns="391825" spcFirstLastPara="1" rIns="391825" wrap="square" tIns="391825">
              <a:noAutofit/>
            </a:bodyPr>
            <a:lstStyle/>
            <a:p>
              <a:pPr indent="0" lvl="0" marL="0" rtl="0" algn="l">
                <a:spcBef>
                  <a:spcPts val="0"/>
                </a:spcBef>
                <a:spcAft>
                  <a:spcPts val="0"/>
                </a:spcAft>
                <a:buNone/>
              </a:pPr>
              <a:r>
                <a:t/>
              </a:r>
              <a:endParaRPr/>
            </a:p>
          </p:txBody>
        </p:sp>
        <p:sp>
          <p:nvSpPr>
            <p:cNvPr id="21" name="Google Shape;21;p1"/>
            <p:cNvSpPr/>
            <p:nvPr/>
          </p:nvSpPr>
          <p:spPr>
            <a:xfrm>
              <a:off x="1448640" y="3980000"/>
              <a:ext cx="200000" cy="70000"/>
            </a:xfrm>
            <a:prstGeom prst="roundRect">
              <a:avLst>
                <a:gd fmla="val 40000" name="adj"/>
              </a:avLst>
            </a:prstGeom>
            <a:solidFill>
              <a:srgbClr val="E63A89"/>
            </a:solidFill>
            <a:ln>
              <a:noFill/>
            </a:ln>
          </p:spPr>
          <p:txBody>
            <a:bodyPr anchorCtr="0" anchor="ctr" bIns="391825" lIns="391825" spcFirstLastPara="1" rIns="391825" wrap="square" tIns="391825">
              <a:noAutofit/>
            </a:bodyPr>
            <a:lstStyle/>
            <a:p>
              <a:pPr indent="0" lvl="0" marL="0" rtl="0" algn="l">
                <a:spcBef>
                  <a:spcPts val="0"/>
                </a:spcBef>
                <a:spcAft>
                  <a:spcPts val="0"/>
                </a:spcAft>
                <a:buNone/>
              </a:pPr>
              <a:r>
                <a:t/>
              </a:r>
              <a:endParaRPr/>
            </a:p>
          </p:txBody>
        </p:sp>
        <p:sp>
          <p:nvSpPr>
            <p:cNvPr id="22" name="Google Shape;22;p1"/>
            <p:cNvSpPr/>
            <p:nvPr/>
          </p:nvSpPr>
          <p:spPr>
            <a:xfrm>
              <a:off x="1748640" y="3980000"/>
              <a:ext cx="200000" cy="70000"/>
            </a:xfrm>
            <a:prstGeom prst="roundRect">
              <a:avLst>
                <a:gd fmla="val 40000" name="adj"/>
              </a:avLst>
            </a:prstGeom>
            <a:solidFill>
              <a:srgbClr val="094999"/>
            </a:solidFill>
            <a:ln>
              <a:noFill/>
            </a:ln>
          </p:spPr>
          <p:txBody>
            <a:bodyPr anchorCtr="0" anchor="ctr" bIns="391825" lIns="391825" spcFirstLastPara="1" rIns="391825" wrap="square" tIns="391825">
              <a:noAutofit/>
            </a:bodyPr>
            <a:lstStyle/>
            <a:p>
              <a:pPr indent="0" lvl="0" marL="0" rtl="0" algn="l">
                <a:spcBef>
                  <a:spcPts val="0"/>
                </a:spcBef>
                <a:spcAft>
                  <a:spcPts val="0"/>
                </a:spcAft>
                <a:buNone/>
              </a:pPr>
              <a:r>
                <a:t/>
              </a:r>
              <a:endParaRPr/>
            </a:p>
          </p:txBody>
        </p:sp>
        <p:sp>
          <p:nvSpPr>
            <p:cNvPr id="23" name="Google Shape;23;p1"/>
            <p:cNvSpPr/>
            <p:nvPr/>
          </p:nvSpPr>
          <p:spPr>
            <a:xfrm>
              <a:off x="2048640" y="3980000"/>
              <a:ext cx="200000" cy="70000"/>
            </a:xfrm>
            <a:prstGeom prst="roundRect">
              <a:avLst>
                <a:gd fmla="val 40000" name="adj"/>
              </a:avLst>
            </a:prstGeom>
            <a:solidFill>
              <a:srgbClr val="8A6A00"/>
            </a:solidFill>
            <a:ln>
              <a:noFill/>
            </a:ln>
          </p:spPr>
          <p:txBody>
            <a:bodyPr anchorCtr="0" anchor="ctr" bIns="391825" lIns="391825" spcFirstLastPara="1" rIns="391825" wrap="square" tIns="391825">
              <a:noAutofit/>
            </a:bodyPr>
            <a:lstStyle/>
            <a:p>
              <a:pPr indent="0" lvl="0" marL="0" rtl="0" algn="l">
                <a:spcBef>
                  <a:spcPts val="0"/>
                </a:spcBef>
                <a:spcAft>
                  <a:spcPts val="0"/>
                </a:spcAft>
                <a:buNone/>
              </a:pPr>
              <a:r>
                <a:t/>
              </a:r>
              <a:endParaRPr/>
            </a:p>
          </p:txBody>
        </p:sp>
      </p:grpSp>
      <p:sp>
        <p:nvSpPr>
          <p:cNvPr id="24" name="Google Shape;24;p1"/>
          <p:cNvSpPr/>
          <p:nvPr/>
        </p:nvSpPr>
        <p:spPr>
          <a:xfrm>
            <a:off x="548650" y="4057697"/>
            <a:ext cx="11380800" cy="344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600"/>
              <a:buFont typeface="Nunito"/>
              <a:buNone/>
            </a:pPr>
            <a:r>
              <a:rPr b="1" i="0" lang="en-US" sz="2100" u="none" cap="none" strike="noStrike">
                <a:solidFill>
                  <a:srgbClr val="A03C00"/>
                </a:solidFill>
                <a:latin typeface="Nunito"/>
                <a:ea typeface="Nunito"/>
                <a:cs typeface="Nunito"/>
                <a:sym typeface="Nunito"/>
              </a:rPr>
              <a:t>Managing multiple IEPs, 504s, and behavior plans without managing multiple systems.</a:t>
            </a:r>
            <a:endParaRPr b="1" sz="1900">
              <a:solidFill>
                <a:srgbClr val="A03C00"/>
              </a:solidFill>
              <a:latin typeface="Nunito"/>
              <a:ea typeface="Nunito"/>
              <a:cs typeface="Nunito"/>
              <a:sym typeface="Nunito"/>
            </a:endParaRPr>
          </a:p>
        </p:txBody>
      </p:sp>
      <p:sp>
        <p:nvSpPr>
          <p:cNvPr id="25" name="Google Shape;25;p1"/>
          <p:cNvSpPr/>
          <p:nvPr/>
        </p:nvSpPr>
        <p:spPr>
          <a:xfrm>
            <a:off x="548675" y="4949259"/>
            <a:ext cx="9338400" cy="201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1200"/>
              <a:buFont typeface="Nunito"/>
              <a:buNone/>
            </a:pPr>
            <a:r>
              <a:rPr b="1" i="0" lang="en-US" sz="1600" u="none" cap="none" strike="noStrike">
                <a:solidFill>
                  <a:srgbClr val="1C7C6C"/>
                </a:solidFill>
                <a:latin typeface="Nunito"/>
                <a:ea typeface="Nunito"/>
                <a:cs typeface="Nunito"/>
                <a:sym typeface="Nunito"/>
              </a:rPr>
              <a:t>A working session for general education teachers  ·  Bring your plans </a:t>
            </a:r>
            <a:r>
              <a:rPr b="1" lang="en-US" sz="1600">
                <a:solidFill>
                  <a:srgbClr val="1C7C6C"/>
                </a:solidFill>
                <a:latin typeface="Nunito"/>
                <a:ea typeface="Nunito"/>
                <a:cs typeface="Nunito"/>
                <a:sym typeface="Nunito"/>
              </a:rPr>
              <a:t>and your laptop</a:t>
            </a:r>
            <a:endParaRPr b="1" sz="1800"/>
          </a:p>
        </p:txBody>
      </p:sp>
      <p:grpSp>
        <p:nvGrpSpPr>
          <p:cNvPr id="26" name="Google Shape;26;p1"/>
          <p:cNvGrpSpPr/>
          <p:nvPr/>
        </p:nvGrpSpPr>
        <p:grpSpPr>
          <a:xfrm>
            <a:off x="311700" y="6246124"/>
            <a:ext cx="1400100" cy="300000"/>
            <a:chOff x="548650" y="6295025"/>
            <a:chExt cx="1400100" cy="300000"/>
          </a:xfrm>
        </p:grpSpPr>
        <p:sp>
          <p:nvSpPr>
            <p:cNvPr id="27" name="Google Shape;27;p1"/>
            <p:cNvSpPr/>
            <p:nvPr/>
          </p:nvSpPr>
          <p:spPr>
            <a:xfrm>
              <a:off x="548650" y="6295025"/>
              <a:ext cx="1400100" cy="300000"/>
            </a:xfrm>
            <a:prstGeom prst="roundRect">
              <a:avLst>
                <a:gd fmla="val 25000" name="adj"/>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p>
          </p:txBody>
        </p:sp>
        <p:sp>
          <p:nvSpPr>
            <p:cNvPr id="28" name="Google Shape;28;p1"/>
            <p:cNvSpPr/>
            <p:nvPr/>
          </p:nvSpPr>
          <p:spPr>
            <a:xfrm>
              <a:off x="632350" y="6329950"/>
              <a:ext cx="1232700" cy="200100"/>
            </a:xfrm>
            <a:prstGeom prst="rect">
              <a:avLst/>
            </a:prstGeom>
            <a:solidFill>
              <a:srgbClr val="1C7C6C"/>
            </a:solid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850"/>
                <a:buFont typeface="Nunito"/>
                <a:buNone/>
              </a:pPr>
              <a:r>
                <a:rPr b="1" i="0" lang="en-US" sz="1350" u="none" cap="none" strike="noStrike">
                  <a:solidFill>
                    <a:srgbClr val="FFFFFF"/>
                  </a:solidFill>
                  <a:latin typeface="Nunito"/>
                  <a:ea typeface="Nunito"/>
                  <a:cs typeface="Nunito"/>
                  <a:sym typeface="Nunito"/>
                </a:rPr>
                <a:t>barbersped.org</a:t>
              </a:r>
              <a:endParaRPr b="1" sz="1900"/>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alpha val="89999"/>
          </a:srgbClr>
        </a:solidFill>
      </p:bgPr>
    </p:bg>
    <p:spTree>
      <p:nvGrpSpPr>
        <p:cNvPr id="295" name="Shape 295"/>
        <p:cNvGrpSpPr/>
        <p:nvPr/>
      </p:nvGrpSpPr>
      <p:grpSpPr>
        <a:xfrm>
          <a:off x="0" y="0"/>
          <a:ext cx="0" cy="0"/>
          <a:chOff x="0" y="0"/>
          <a:chExt cx="0" cy="0"/>
        </a:xfrm>
      </p:grpSpPr>
      <p:sp>
        <p:nvSpPr>
          <p:cNvPr id="296" name="Google Shape;296;p10"/>
          <p:cNvSpPr/>
          <p:nvPr/>
        </p:nvSpPr>
        <p:spPr>
          <a:xfrm>
            <a:off x="548640" y="560000"/>
            <a:ext cx="11064240" cy="26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1000"/>
              <a:buFont typeface="Nunito"/>
              <a:buNone/>
            </a:pPr>
            <a:r>
              <a:rPr b="1" i="0" lang="en-US" sz="1200" u="none" cap="none" strike="noStrike">
                <a:solidFill>
                  <a:srgbClr val="1C7C6C"/>
                </a:solidFill>
                <a:latin typeface="Nunito"/>
                <a:ea typeface="Nunito"/>
                <a:cs typeface="Nunito"/>
                <a:sym typeface="Nunito"/>
              </a:rPr>
              <a:t>THE LAW'S FIRST INSTRUCTION</a:t>
            </a:r>
            <a:endParaRPr sz="1600"/>
          </a:p>
        </p:txBody>
      </p:sp>
      <p:sp>
        <p:nvSpPr>
          <p:cNvPr id="297" name="Google Shape;297;p10"/>
          <p:cNvSpPr/>
          <p:nvPr/>
        </p:nvSpPr>
        <p:spPr>
          <a:xfrm>
            <a:off x="548650" y="900000"/>
            <a:ext cx="11255400" cy="69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2600"/>
              <a:buFont typeface="Nunito"/>
              <a:buNone/>
            </a:pPr>
            <a:r>
              <a:rPr i="0" lang="en-US" sz="2800" u="none" cap="none" strike="noStrike">
                <a:solidFill>
                  <a:srgbClr val="254E3F"/>
                </a:solidFill>
                <a:latin typeface="Nunito Black"/>
                <a:ea typeface="Nunito Black"/>
                <a:cs typeface="Nunito Black"/>
                <a:sym typeface="Nunito Black"/>
              </a:rPr>
              <a:t>IDEA tells you to change the room before you move the child.</a:t>
            </a:r>
            <a:endParaRPr sz="1600">
              <a:latin typeface="Nunito Black"/>
              <a:ea typeface="Nunito Black"/>
              <a:cs typeface="Nunito Black"/>
              <a:sym typeface="Nunito Black"/>
            </a:endParaRPr>
          </a:p>
        </p:txBody>
      </p:sp>
      <p:sp>
        <p:nvSpPr>
          <p:cNvPr id="298" name="Google Shape;298;p10"/>
          <p:cNvSpPr/>
          <p:nvPr/>
        </p:nvSpPr>
        <p:spPr>
          <a:xfrm>
            <a:off x="548650" y="1856900"/>
            <a:ext cx="11064300" cy="1081500"/>
          </a:xfrm>
          <a:prstGeom prst="roundRect">
            <a:avLst>
              <a:gd fmla="val 6000" name="adj"/>
            </a:avLst>
          </a:prstGeom>
          <a:solidFill>
            <a:srgbClr val="E9F0EC"/>
          </a:solidFill>
          <a:ln cap="flat" cmpd="sng" w="12700">
            <a:solidFill>
              <a:srgbClr val="C9DC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299" name="Google Shape;299;p10"/>
          <p:cNvSpPr/>
          <p:nvPr/>
        </p:nvSpPr>
        <p:spPr>
          <a:xfrm>
            <a:off x="548650" y="1856900"/>
            <a:ext cx="69900" cy="1081500"/>
          </a:xfrm>
          <a:prstGeom prst="rect">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300" name="Google Shape;300;p10"/>
          <p:cNvSpPr/>
          <p:nvPr/>
        </p:nvSpPr>
        <p:spPr>
          <a:xfrm>
            <a:off x="848640" y="2058498"/>
            <a:ext cx="10364100" cy="69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250"/>
              <a:buFont typeface="Nunito"/>
              <a:buNone/>
            </a:pPr>
            <a:r>
              <a:rPr b="0" i="0" lang="en-US" sz="1450" u="none" cap="none" strike="noStrike">
                <a:solidFill>
                  <a:srgbClr val="254E3F"/>
                </a:solidFill>
                <a:latin typeface="Nunito"/>
                <a:ea typeface="Nunito"/>
                <a:cs typeface="Nunito"/>
                <a:sym typeface="Nunito"/>
              </a:rPr>
              <a:t>“…removal of children with disabilities from the regular educational environment occurs only when the nature or severity of the disability is such that education in regular classes with the use of supplementary aids and services cannot be achieved satisfactorily.”</a:t>
            </a:r>
            <a:endParaRPr sz="1600"/>
          </a:p>
        </p:txBody>
      </p:sp>
      <p:sp>
        <p:nvSpPr>
          <p:cNvPr id="301" name="Google Shape;301;p10"/>
          <p:cNvSpPr/>
          <p:nvPr/>
        </p:nvSpPr>
        <p:spPr>
          <a:xfrm>
            <a:off x="548640" y="3038498"/>
            <a:ext cx="11064300" cy="21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950"/>
              <a:buFont typeface="Nunito"/>
              <a:buNone/>
            </a:pPr>
            <a:r>
              <a:rPr b="1" i="0" lang="en-US" sz="1150" u="none" cap="none" strike="noStrike">
                <a:solidFill>
                  <a:srgbClr val="1C7C6C"/>
                </a:solidFill>
                <a:latin typeface="Nunito"/>
                <a:ea typeface="Nunito"/>
                <a:cs typeface="Nunito"/>
                <a:sym typeface="Nunito"/>
              </a:rPr>
              <a:t>— 20 U.S.C. § 1412(a)(5)(A)  ·  the Least Restrictive Environment mandate</a:t>
            </a:r>
            <a:endParaRPr sz="1600"/>
          </a:p>
        </p:txBody>
      </p:sp>
      <p:sp>
        <p:nvSpPr>
          <p:cNvPr id="302" name="Google Shape;302;p10"/>
          <p:cNvSpPr/>
          <p:nvPr/>
        </p:nvSpPr>
        <p:spPr>
          <a:xfrm>
            <a:off x="548650" y="3538500"/>
            <a:ext cx="3505200" cy="17988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303" name="Google Shape;303;p10"/>
          <p:cNvSpPr/>
          <p:nvPr/>
        </p:nvSpPr>
        <p:spPr>
          <a:xfrm>
            <a:off x="548650" y="3538500"/>
            <a:ext cx="3505200" cy="66600"/>
          </a:xfrm>
          <a:prstGeom prst="rect">
            <a:avLst/>
          </a:prstGeom>
          <a:solidFill>
            <a:srgbClr val="A03C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304" name="Google Shape;304;p10"/>
          <p:cNvSpPr/>
          <p:nvPr/>
        </p:nvSpPr>
        <p:spPr>
          <a:xfrm>
            <a:off x="768640" y="3779440"/>
            <a:ext cx="3065100" cy="44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150"/>
              <a:buFont typeface="Nunito"/>
              <a:buNone/>
            </a:pPr>
            <a:r>
              <a:rPr i="0" lang="en-US" sz="1450" u="none" cap="none" strike="noStrike">
                <a:solidFill>
                  <a:srgbClr val="254E3F"/>
                </a:solidFill>
                <a:latin typeface="Nunito Black"/>
                <a:ea typeface="Nunito Black"/>
                <a:cs typeface="Nunito Black"/>
                <a:sym typeface="Nunito Black"/>
              </a:rPr>
              <a:t>Supplementary aids and services come FIRST.</a:t>
            </a:r>
            <a:endParaRPr sz="1700">
              <a:latin typeface="Nunito Black"/>
              <a:ea typeface="Nunito Black"/>
              <a:cs typeface="Nunito Black"/>
              <a:sym typeface="Nunito Black"/>
            </a:endParaRPr>
          </a:p>
        </p:txBody>
      </p:sp>
      <p:sp>
        <p:nvSpPr>
          <p:cNvPr id="305" name="Google Shape;305;p10"/>
          <p:cNvSpPr/>
          <p:nvPr/>
        </p:nvSpPr>
        <p:spPr>
          <a:xfrm>
            <a:off x="768640" y="4319440"/>
            <a:ext cx="3065100" cy="81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50"/>
              <a:buFont typeface="Nunito"/>
              <a:buNone/>
            </a:pPr>
            <a:r>
              <a:rPr b="0" i="0" lang="en-US" sz="1250" u="none" cap="none" strike="noStrike">
                <a:solidFill>
                  <a:srgbClr val="5D2707"/>
                </a:solidFill>
                <a:latin typeface="Nunito"/>
                <a:ea typeface="Nunito"/>
                <a:cs typeface="Nunito"/>
                <a:sym typeface="Nunito"/>
              </a:rPr>
              <a:t>A student may be removed only when the room WITH supports still cannot work. Not when the room without supports isn't working.</a:t>
            </a:r>
            <a:endParaRPr sz="1600"/>
          </a:p>
        </p:txBody>
      </p:sp>
      <p:sp>
        <p:nvSpPr>
          <p:cNvPr id="306" name="Google Shape;306;p10"/>
          <p:cNvSpPr/>
          <p:nvPr/>
        </p:nvSpPr>
        <p:spPr>
          <a:xfrm>
            <a:off x="4290065" y="3538500"/>
            <a:ext cx="3505200" cy="17988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307" name="Google Shape;307;p10"/>
          <p:cNvSpPr/>
          <p:nvPr/>
        </p:nvSpPr>
        <p:spPr>
          <a:xfrm>
            <a:off x="4290065" y="3538500"/>
            <a:ext cx="3505200" cy="66600"/>
          </a:xfrm>
          <a:prstGeom prst="rect">
            <a:avLst/>
          </a:prstGeom>
          <a:solidFill>
            <a:srgbClr val="5947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308" name="Google Shape;308;p10"/>
          <p:cNvSpPr/>
          <p:nvPr/>
        </p:nvSpPr>
        <p:spPr>
          <a:xfrm>
            <a:off x="4510060" y="3779440"/>
            <a:ext cx="3065100" cy="44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150"/>
              <a:buFont typeface="Nunito"/>
              <a:buNone/>
            </a:pPr>
            <a:r>
              <a:rPr i="0" lang="en-US" sz="1450" u="none" cap="none" strike="noStrike">
                <a:solidFill>
                  <a:srgbClr val="254E3F"/>
                </a:solidFill>
                <a:latin typeface="Nunito Black"/>
                <a:ea typeface="Nunito Black"/>
                <a:cs typeface="Nunito Black"/>
                <a:sym typeface="Nunito Black"/>
              </a:rPr>
              <a:t>So an unmodified room is not a fair test.</a:t>
            </a:r>
            <a:endParaRPr sz="1700">
              <a:latin typeface="Nunito Black"/>
              <a:ea typeface="Nunito Black"/>
              <a:cs typeface="Nunito Black"/>
              <a:sym typeface="Nunito Black"/>
            </a:endParaRPr>
          </a:p>
        </p:txBody>
      </p:sp>
      <p:sp>
        <p:nvSpPr>
          <p:cNvPr id="309" name="Google Shape;309;p10"/>
          <p:cNvSpPr/>
          <p:nvPr/>
        </p:nvSpPr>
        <p:spPr>
          <a:xfrm>
            <a:off x="4510060" y="4319440"/>
            <a:ext cx="3065100" cy="81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50"/>
              <a:buFont typeface="Nunito"/>
              <a:buNone/>
            </a:pPr>
            <a:r>
              <a:rPr b="0" i="0" lang="en-US" sz="1250" u="none" cap="none" strike="noStrike">
                <a:solidFill>
                  <a:srgbClr val="5D2707"/>
                </a:solidFill>
                <a:latin typeface="Nunito"/>
                <a:ea typeface="Nunito"/>
                <a:cs typeface="Nunito"/>
                <a:sym typeface="Nunito"/>
              </a:rPr>
              <a:t>If the supports were never really in place, the district has not yet answered the question the statute asks.</a:t>
            </a:r>
            <a:endParaRPr sz="1600"/>
          </a:p>
        </p:txBody>
      </p:sp>
      <p:sp>
        <p:nvSpPr>
          <p:cNvPr id="310" name="Google Shape;310;p10"/>
          <p:cNvSpPr/>
          <p:nvPr/>
        </p:nvSpPr>
        <p:spPr>
          <a:xfrm>
            <a:off x="8031480" y="3538500"/>
            <a:ext cx="3505200" cy="17988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311" name="Google Shape;311;p10"/>
          <p:cNvSpPr/>
          <p:nvPr/>
        </p:nvSpPr>
        <p:spPr>
          <a:xfrm>
            <a:off x="8031480" y="3538500"/>
            <a:ext cx="3505200" cy="66600"/>
          </a:xfrm>
          <a:prstGeom prst="rect">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312" name="Google Shape;312;p10"/>
          <p:cNvSpPr/>
          <p:nvPr/>
        </p:nvSpPr>
        <p:spPr>
          <a:xfrm>
            <a:off x="8251480" y="3779440"/>
            <a:ext cx="3065100" cy="44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150"/>
              <a:buFont typeface="Nunito"/>
              <a:buNone/>
            </a:pPr>
            <a:r>
              <a:rPr i="0" lang="en-US" sz="1450" u="none" cap="none" strike="noStrike">
                <a:solidFill>
                  <a:srgbClr val="254E3F"/>
                </a:solidFill>
                <a:latin typeface="Nunito Black"/>
                <a:ea typeface="Nunito Black"/>
                <a:cs typeface="Nunito Black"/>
                <a:sym typeface="Nunito Black"/>
              </a:rPr>
              <a:t>Which means your fidelity column is not paperwork.</a:t>
            </a:r>
            <a:endParaRPr sz="1700">
              <a:latin typeface="Nunito Black"/>
              <a:ea typeface="Nunito Black"/>
              <a:cs typeface="Nunito Black"/>
              <a:sym typeface="Nunito Black"/>
            </a:endParaRPr>
          </a:p>
        </p:txBody>
      </p:sp>
      <p:sp>
        <p:nvSpPr>
          <p:cNvPr id="313" name="Google Shape;313;p10"/>
          <p:cNvSpPr/>
          <p:nvPr/>
        </p:nvSpPr>
        <p:spPr>
          <a:xfrm>
            <a:off x="8251480" y="4319440"/>
            <a:ext cx="3065100" cy="81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50"/>
              <a:buFont typeface="Nunito"/>
              <a:buNone/>
            </a:pPr>
            <a:r>
              <a:rPr b="0" i="0" lang="en-US" sz="1250" u="none" cap="none" strike="noStrike">
                <a:solidFill>
                  <a:srgbClr val="5D2707"/>
                </a:solidFill>
                <a:latin typeface="Nunito"/>
                <a:ea typeface="Nunito"/>
                <a:cs typeface="Nunito"/>
                <a:sym typeface="Nunito"/>
              </a:rPr>
              <a:t>It is the record of whether the room was actually given a chance — the exact question an ARD, a hearing officer, or a parent's attorney will ask.</a:t>
            </a:r>
            <a:endParaRPr sz="1600"/>
          </a:p>
        </p:txBody>
      </p:sp>
      <p:sp>
        <p:nvSpPr>
          <p:cNvPr id="314" name="Google Shape;314;p10"/>
          <p:cNvSpPr/>
          <p:nvPr/>
        </p:nvSpPr>
        <p:spPr>
          <a:xfrm>
            <a:off x="548640" y="5517174"/>
            <a:ext cx="11064300" cy="21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7A66"/>
              </a:buClr>
              <a:buSzPts val="850"/>
              <a:buFont typeface="Nunito"/>
              <a:buNone/>
            </a:pPr>
            <a:r>
              <a:rPr b="0" i="0" lang="en-US" sz="1050" u="none" cap="none" strike="noStrike">
                <a:solidFill>
                  <a:srgbClr val="8A7A66"/>
                </a:solidFill>
                <a:latin typeface="Nunito"/>
                <a:ea typeface="Nunito"/>
                <a:cs typeface="Nunito"/>
                <a:sym typeface="Nunito"/>
              </a:rPr>
              <a:t>20 U.S.C. § 1412(a)(5)(A), IDEA; implementing regulation at 34 C.F.R. § 300.114(a). Full text: U.S. Department of Education, sites.ed.gov/idea.</a:t>
            </a:r>
            <a:endParaRPr sz="1600"/>
          </a:p>
        </p:txBody>
      </p:sp>
      <p:grpSp>
        <p:nvGrpSpPr>
          <p:cNvPr id="315" name="Google Shape;315;p10"/>
          <p:cNvGrpSpPr/>
          <p:nvPr/>
        </p:nvGrpSpPr>
        <p:grpSpPr>
          <a:xfrm>
            <a:off x="311700" y="6246124"/>
            <a:ext cx="1400100" cy="300000"/>
            <a:chOff x="548650" y="6295025"/>
            <a:chExt cx="1400100" cy="300000"/>
          </a:xfrm>
        </p:grpSpPr>
        <p:sp>
          <p:nvSpPr>
            <p:cNvPr id="316" name="Google Shape;316;p10"/>
            <p:cNvSpPr/>
            <p:nvPr/>
          </p:nvSpPr>
          <p:spPr>
            <a:xfrm>
              <a:off x="548650" y="6295025"/>
              <a:ext cx="1400100" cy="300000"/>
            </a:xfrm>
            <a:prstGeom prst="roundRect">
              <a:avLst>
                <a:gd fmla="val 25000" name="adj"/>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p>
          </p:txBody>
        </p:sp>
        <p:sp>
          <p:nvSpPr>
            <p:cNvPr id="317" name="Google Shape;317;p10"/>
            <p:cNvSpPr/>
            <p:nvPr/>
          </p:nvSpPr>
          <p:spPr>
            <a:xfrm>
              <a:off x="632350" y="6329950"/>
              <a:ext cx="1232700" cy="200100"/>
            </a:xfrm>
            <a:prstGeom prst="rect">
              <a:avLst/>
            </a:prstGeom>
            <a:solidFill>
              <a:srgbClr val="1C7C6C"/>
            </a:solid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850"/>
                <a:buFont typeface="Nunito"/>
                <a:buNone/>
              </a:pPr>
              <a:r>
                <a:rPr b="1" i="0" lang="en-US" sz="1350" u="none" cap="none" strike="noStrike">
                  <a:solidFill>
                    <a:srgbClr val="FFFFFF"/>
                  </a:solidFill>
                  <a:latin typeface="Nunito"/>
                  <a:ea typeface="Nunito"/>
                  <a:cs typeface="Nunito"/>
                  <a:sym typeface="Nunito"/>
                </a:rPr>
                <a:t>barbersped.org</a:t>
              </a:r>
              <a:endParaRPr b="1" sz="1900"/>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alpha val="89999"/>
          </a:srgbClr>
        </a:solidFill>
      </p:bgPr>
    </p:bg>
    <p:spTree>
      <p:nvGrpSpPr>
        <p:cNvPr id="322" name="Shape 322"/>
        <p:cNvGrpSpPr/>
        <p:nvPr/>
      </p:nvGrpSpPr>
      <p:grpSpPr>
        <a:xfrm>
          <a:off x="0" y="0"/>
          <a:ext cx="0" cy="0"/>
          <a:chOff x="0" y="0"/>
          <a:chExt cx="0" cy="0"/>
        </a:xfrm>
      </p:grpSpPr>
      <p:sp>
        <p:nvSpPr>
          <p:cNvPr id="323" name="Google Shape;323;p11"/>
          <p:cNvSpPr/>
          <p:nvPr/>
        </p:nvSpPr>
        <p:spPr>
          <a:xfrm>
            <a:off x="548640" y="560000"/>
            <a:ext cx="11064240" cy="26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1000"/>
              <a:buFont typeface="Nunito"/>
              <a:buNone/>
            </a:pPr>
            <a:r>
              <a:rPr b="1" i="0" lang="en-US" sz="1200" u="none" cap="none" strike="noStrike">
                <a:solidFill>
                  <a:srgbClr val="1C7C6C"/>
                </a:solidFill>
                <a:latin typeface="Nunito"/>
                <a:ea typeface="Nunito"/>
                <a:cs typeface="Nunito"/>
                <a:sym typeface="Nunito"/>
              </a:rPr>
              <a:t>THE INSTRUMENTS ONLY POINT ONE WAY</a:t>
            </a:r>
            <a:endParaRPr sz="1600"/>
          </a:p>
        </p:txBody>
      </p:sp>
      <p:sp>
        <p:nvSpPr>
          <p:cNvPr id="324" name="Google Shape;324;p11"/>
          <p:cNvSpPr/>
          <p:nvPr/>
        </p:nvSpPr>
        <p:spPr>
          <a:xfrm>
            <a:off x="548650" y="900000"/>
            <a:ext cx="10064100" cy="714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2600"/>
              <a:buFont typeface="Nunito"/>
              <a:buNone/>
            </a:pPr>
            <a:r>
              <a:rPr i="0" lang="en-US" sz="3000" u="none" cap="none" strike="noStrike">
                <a:solidFill>
                  <a:srgbClr val="254E3F"/>
                </a:solidFill>
                <a:latin typeface="Nunito Black"/>
                <a:ea typeface="Nunito Black"/>
                <a:cs typeface="Nunito Black"/>
                <a:sym typeface="Nunito Black"/>
              </a:rPr>
              <a:t>So why do our documents keep trying to fix the child?</a:t>
            </a:r>
            <a:endParaRPr sz="1800">
              <a:latin typeface="Nunito Black"/>
              <a:ea typeface="Nunito Black"/>
              <a:cs typeface="Nunito Black"/>
              <a:sym typeface="Nunito Black"/>
            </a:endParaRPr>
          </a:p>
        </p:txBody>
      </p:sp>
      <p:sp>
        <p:nvSpPr>
          <p:cNvPr id="325" name="Google Shape;325;p11"/>
          <p:cNvSpPr/>
          <p:nvPr/>
        </p:nvSpPr>
        <p:spPr>
          <a:xfrm>
            <a:off x="548650" y="1908399"/>
            <a:ext cx="5257800" cy="2204700"/>
          </a:xfrm>
          <a:prstGeom prst="roundRect">
            <a:avLst>
              <a:gd fmla="val 6000" name="adj"/>
            </a:avLst>
          </a:prstGeom>
          <a:solidFill>
            <a:srgbClr val="FBE9F1"/>
          </a:solidFill>
          <a:ln cap="flat" cmpd="sng" w="12700">
            <a:solidFill>
              <a:srgbClr val="EFCAD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326" name="Google Shape;326;p11"/>
          <p:cNvSpPr/>
          <p:nvPr/>
        </p:nvSpPr>
        <p:spPr>
          <a:xfrm>
            <a:off x="548650" y="1908399"/>
            <a:ext cx="5257800" cy="66000"/>
          </a:xfrm>
          <a:prstGeom prst="rect">
            <a:avLst/>
          </a:prstGeom>
          <a:solidFill>
            <a:srgbClr val="E63A8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327" name="Google Shape;327;p11"/>
          <p:cNvSpPr/>
          <p:nvPr/>
        </p:nvSpPr>
        <p:spPr>
          <a:xfrm>
            <a:off x="822960" y="2119064"/>
            <a:ext cx="4709100" cy="24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63A89"/>
              </a:buClr>
              <a:buSzPts val="950"/>
              <a:buFont typeface="Nunito"/>
              <a:buNone/>
            </a:pPr>
            <a:r>
              <a:rPr i="0" lang="en-US" sz="1350" u="none" cap="none" strike="noStrike">
                <a:solidFill>
                  <a:srgbClr val="E63A89"/>
                </a:solidFill>
                <a:latin typeface="Nunito Black"/>
                <a:ea typeface="Nunito Black"/>
                <a:cs typeface="Nunito Black"/>
                <a:sym typeface="Nunito Black"/>
              </a:rPr>
              <a:t>WHAT WE WRITE</a:t>
            </a:r>
            <a:endParaRPr sz="1800">
              <a:latin typeface="Nunito Black"/>
              <a:ea typeface="Nunito Black"/>
              <a:cs typeface="Nunito Black"/>
              <a:sym typeface="Nunito Black"/>
            </a:endParaRPr>
          </a:p>
        </p:txBody>
      </p:sp>
      <p:sp>
        <p:nvSpPr>
          <p:cNvPr id="328" name="Google Shape;328;p11"/>
          <p:cNvSpPr/>
          <p:nvPr/>
        </p:nvSpPr>
        <p:spPr>
          <a:xfrm>
            <a:off x="822960" y="2415481"/>
            <a:ext cx="4709100" cy="27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80"/>
              <a:buFont typeface="Nunito"/>
              <a:buNone/>
            </a:pPr>
            <a:r>
              <a:rPr b="0" i="0" lang="en-US" sz="1280" u="none" cap="none" strike="noStrike">
                <a:solidFill>
                  <a:srgbClr val="5D2707"/>
                </a:solidFill>
                <a:latin typeface="Nunito"/>
                <a:ea typeface="Nunito"/>
                <a:cs typeface="Nunito"/>
                <a:sym typeface="Nunito"/>
              </a:rPr>
              <a:t>“Student will learn to self-monitor.”</a:t>
            </a:r>
            <a:endParaRPr sz="1600"/>
          </a:p>
        </p:txBody>
      </p:sp>
      <p:sp>
        <p:nvSpPr>
          <p:cNvPr id="329" name="Google Shape;329;p11"/>
          <p:cNvSpPr/>
          <p:nvPr/>
        </p:nvSpPr>
        <p:spPr>
          <a:xfrm>
            <a:off x="822960" y="2715481"/>
            <a:ext cx="4709100" cy="27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80"/>
              <a:buFont typeface="Nunito"/>
              <a:buNone/>
            </a:pPr>
            <a:r>
              <a:rPr b="0" i="0" lang="en-US" sz="1280" u="none" cap="none" strike="noStrike">
                <a:solidFill>
                  <a:srgbClr val="5D2707"/>
                </a:solidFill>
                <a:latin typeface="Nunito"/>
                <a:ea typeface="Nunito"/>
                <a:cs typeface="Nunito"/>
                <a:sym typeface="Nunito"/>
              </a:rPr>
              <a:t>“Student will request help as needed.”</a:t>
            </a:r>
            <a:endParaRPr sz="1600"/>
          </a:p>
        </p:txBody>
      </p:sp>
      <p:sp>
        <p:nvSpPr>
          <p:cNvPr id="330" name="Google Shape;330;p11"/>
          <p:cNvSpPr/>
          <p:nvPr/>
        </p:nvSpPr>
        <p:spPr>
          <a:xfrm>
            <a:off x="822960" y="3015481"/>
            <a:ext cx="4709100" cy="27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80"/>
              <a:buFont typeface="Nunito"/>
              <a:buNone/>
            </a:pPr>
            <a:r>
              <a:rPr b="0" i="0" lang="en-US" sz="1280" u="none" cap="none" strike="noStrike">
                <a:solidFill>
                  <a:srgbClr val="5D2707"/>
                </a:solidFill>
                <a:latin typeface="Nunito"/>
                <a:ea typeface="Nunito"/>
                <a:cs typeface="Nunito"/>
                <a:sym typeface="Nunito"/>
              </a:rPr>
              <a:t>“Student will use organizational strategies.”</a:t>
            </a:r>
            <a:endParaRPr sz="1600"/>
          </a:p>
        </p:txBody>
      </p:sp>
      <p:sp>
        <p:nvSpPr>
          <p:cNvPr id="331" name="Google Shape;331;p11"/>
          <p:cNvSpPr/>
          <p:nvPr/>
        </p:nvSpPr>
        <p:spPr>
          <a:xfrm>
            <a:off x="822960" y="3315481"/>
            <a:ext cx="4709100" cy="27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80"/>
              <a:buFont typeface="Nunito"/>
              <a:buNone/>
            </a:pPr>
            <a:r>
              <a:rPr b="0" i="0" lang="en-US" sz="1280" u="none" cap="none" strike="noStrike">
                <a:solidFill>
                  <a:srgbClr val="5D2707"/>
                </a:solidFill>
                <a:latin typeface="Nunito"/>
                <a:ea typeface="Nunito"/>
                <a:cs typeface="Nunito"/>
                <a:sym typeface="Nunito"/>
              </a:rPr>
              <a:t>“Supports will be faded as the student demonstrates independence.”</a:t>
            </a:r>
            <a:endParaRPr sz="1600"/>
          </a:p>
        </p:txBody>
      </p:sp>
      <p:sp>
        <p:nvSpPr>
          <p:cNvPr id="332" name="Google Shape;332;p11"/>
          <p:cNvSpPr/>
          <p:nvPr/>
        </p:nvSpPr>
        <p:spPr>
          <a:xfrm>
            <a:off x="822960" y="3709064"/>
            <a:ext cx="4709100" cy="20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63A89"/>
              </a:buClr>
              <a:buSzPts val="1050"/>
              <a:buFont typeface="Nunito"/>
              <a:buNone/>
            </a:pPr>
            <a:r>
              <a:rPr b="1" i="0" lang="en-US" sz="1450" u="none" cap="none" strike="noStrike">
                <a:solidFill>
                  <a:srgbClr val="E63A89"/>
                </a:solidFill>
                <a:latin typeface="Nunito"/>
                <a:ea typeface="Nunito"/>
                <a:cs typeface="Nunito"/>
                <a:sym typeface="Nunito"/>
              </a:rPr>
              <a:t>Every one locates the problem inside the child.</a:t>
            </a:r>
            <a:endParaRPr sz="1800"/>
          </a:p>
        </p:txBody>
      </p:sp>
      <p:sp>
        <p:nvSpPr>
          <p:cNvPr id="333" name="Google Shape;333;p11"/>
          <p:cNvSpPr/>
          <p:nvPr/>
        </p:nvSpPr>
        <p:spPr>
          <a:xfrm>
            <a:off x="6355082" y="1908399"/>
            <a:ext cx="5257800" cy="2204700"/>
          </a:xfrm>
          <a:prstGeom prst="roundRect">
            <a:avLst>
              <a:gd fmla="val 6000" name="adj"/>
            </a:avLst>
          </a:prstGeom>
          <a:solidFill>
            <a:srgbClr val="E9F0EC"/>
          </a:solidFill>
          <a:ln cap="flat" cmpd="sng" w="12700">
            <a:solidFill>
              <a:srgbClr val="C9DC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334" name="Google Shape;334;p11"/>
          <p:cNvSpPr/>
          <p:nvPr/>
        </p:nvSpPr>
        <p:spPr>
          <a:xfrm>
            <a:off x="6355082" y="1908399"/>
            <a:ext cx="5257800" cy="66000"/>
          </a:xfrm>
          <a:prstGeom prst="rect">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335" name="Google Shape;335;p11"/>
          <p:cNvSpPr/>
          <p:nvPr/>
        </p:nvSpPr>
        <p:spPr>
          <a:xfrm>
            <a:off x="6629400" y="2119064"/>
            <a:ext cx="4709100" cy="24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950"/>
              <a:buFont typeface="Nunito"/>
              <a:buNone/>
            </a:pPr>
            <a:r>
              <a:rPr i="0" lang="en-US" sz="1350" u="none" cap="none" strike="noStrike">
                <a:solidFill>
                  <a:srgbClr val="1C7C6C"/>
                </a:solidFill>
                <a:latin typeface="Nunito Black"/>
                <a:ea typeface="Nunito Black"/>
                <a:cs typeface="Nunito Black"/>
                <a:sym typeface="Nunito Black"/>
              </a:rPr>
              <a:t>WHAT THE LAW ACTUALLY ASKS</a:t>
            </a:r>
            <a:endParaRPr sz="1800">
              <a:latin typeface="Nunito Black"/>
              <a:ea typeface="Nunito Black"/>
              <a:cs typeface="Nunito Black"/>
              <a:sym typeface="Nunito Black"/>
            </a:endParaRPr>
          </a:p>
        </p:txBody>
      </p:sp>
      <p:sp>
        <p:nvSpPr>
          <p:cNvPr id="336" name="Google Shape;336;p11"/>
          <p:cNvSpPr/>
          <p:nvPr/>
        </p:nvSpPr>
        <p:spPr>
          <a:xfrm>
            <a:off x="6629400" y="2415481"/>
            <a:ext cx="4709100" cy="27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80"/>
              <a:buFont typeface="Nunito"/>
              <a:buNone/>
            </a:pPr>
            <a:r>
              <a:rPr b="0" i="0" lang="en-US" sz="1280" u="none" cap="none" strike="noStrike">
                <a:solidFill>
                  <a:srgbClr val="5D2707"/>
                </a:solidFill>
                <a:latin typeface="Nunito"/>
                <a:ea typeface="Nunito"/>
                <a:cs typeface="Nunito"/>
                <a:sym typeface="Nunito"/>
              </a:rPr>
              <a:t>Did the room change?</a:t>
            </a:r>
            <a:endParaRPr sz="1600"/>
          </a:p>
        </p:txBody>
      </p:sp>
      <p:sp>
        <p:nvSpPr>
          <p:cNvPr id="337" name="Google Shape;337;p11"/>
          <p:cNvSpPr/>
          <p:nvPr/>
        </p:nvSpPr>
        <p:spPr>
          <a:xfrm>
            <a:off x="6629400" y="2715481"/>
            <a:ext cx="4709100" cy="27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80"/>
              <a:buFont typeface="Nunito"/>
              <a:buNone/>
            </a:pPr>
            <a:r>
              <a:rPr b="0" i="0" lang="en-US" sz="1280" u="none" cap="none" strike="noStrike">
                <a:solidFill>
                  <a:srgbClr val="5D2707"/>
                </a:solidFill>
                <a:latin typeface="Nunito"/>
                <a:ea typeface="Nunito"/>
                <a:cs typeface="Nunito"/>
                <a:sym typeface="Nunito"/>
              </a:rPr>
              <a:t>Were supplementary aids and services actually in place?</a:t>
            </a:r>
            <a:endParaRPr sz="1600"/>
          </a:p>
        </p:txBody>
      </p:sp>
      <p:sp>
        <p:nvSpPr>
          <p:cNvPr id="338" name="Google Shape;338;p11"/>
          <p:cNvSpPr/>
          <p:nvPr/>
        </p:nvSpPr>
        <p:spPr>
          <a:xfrm>
            <a:off x="6629400" y="3015481"/>
            <a:ext cx="4709100" cy="27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80"/>
              <a:buFont typeface="Nunito"/>
              <a:buNone/>
            </a:pPr>
            <a:r>
              <a:rPr b="0" i="0" lang="en-US" sz="1280" u="none" cap="none" strike="noStrike">
                <a:solidFill>
                  <a:srgbClr val="5D2707"/>
                </a:solidFill>
                <a:latin typeface="Nunito"/>
                <a:ea typeface="Nunito"/>
                <a:cs typeface="Nunito"/>
                <a:sym typeface="Nunito"/>
              </a:rPr>
              <a:t>Can the student succeed in the general classroom WITH those supports?</a:t>
            </a:r>
            <a:endParaRPr sz="1600"/>
          </a:p>
        </p:txBody>
      </p:sp>
      <p:sp>
        <p:nvSpPr>
          <p:cNvPr id="339" name="Google Shape;339;p11"/>
          <p:cNvSpPr/>
          <p:nvPr/>
        </p:nvSpPr>
        <p:spPr>
          <a:xfrm>
            <a:off x="6629400" y="3315481"/>
            <a:ext cx="4709100" cy="27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80"/>
              <a:buFont typeface="Nunito"/>
              <a:buNone/>
            </a:pPr>
            <a:r>
              <a:rPr b="0" i="0" lang="en-US" sz="1280" u="none" cap="none" strike="noStrike">
                <a:solidFill>
                  <a:srgbClr val="5D2707"/>
                </a:solidFill>
                <a:latin typeface="Nunito"/>
                <a:ea typeface="Nunito"/>
                <a:cs typeface="Nunito"/>
                <a:sym typeface="Nunito"/>
              </a:rPr>
              <a:t>If not — and only then — do we talk about removal.</a:t>
            </a:r>
            <a:endParaRPr sz="1600"/>
          </a:p>
        </p:txBody>
      </p:sp>
      <p:sp>
        <p:nvSpPr>
          <p:cNvPr id="340" name="Google Shape;340;p11"/>
          <p:cNvSpPr/>
          <p:nvPr/>
        </p:nvSpPr>
        <p:spPr>
          <a:xfrm>
            <a:off x="6629400" y="3709064"/>
            <a:ext cx="4709100" cy="20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1050"/>
              <a:buFont typeface="Nunito"/>
              <a:buNone/>
            </a:pPr>
            <a:r>
              <a:rPr b="1" i="0" lang="en-US" sz="1450" u="none" cap="none" strike="noStrike">
                <a:solidFill>
                  <a:srgbClr val="1C7C6C"/>
                </a:solidFill>
                <a:latin typeface="Nunito"/>
                <a:ea typeface="Nunito"/>
                <a:cs typeface="Nunito"/>
                <a:sym typeface="Nunito"/>
              </a:rPr>
              <a:t>Not one is a question about willpower.</a:t>
            </a:r>
            <a:endParaRPr sz="1800"/>
          </a:p>
        </p:txBody>
      </p:sp>
      <p:sp>
        <p:nvSpPr>
          <p:cNvPr id="341" name="Google Shape;341;p11"/>
          <p:cNvSpPr/>
          <p:nvPr/>
        </p:nvSpPr>
        <p:spPr>
          <a:xfrm>
            <a:off x="548650" y="4483832"/>
            <a:ext cx="11064300" cy="1190400"/>
          </a:xfrm>
          <a:prstGeom prst="roundRect">
            <a:avLst>
              <a:gd fmla="val 6000" name="adj"/>
            </a:avLst>
          </a:prstGeom>
          <a:solidFill>
            <a:srgbClr val="254E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342" name="Google Shape;342;p11"/>
          <p:cNvSpPr/>
          <p:nvPr/>
        </p:nvSpPr>
        <p:spPr>
          <a:xfrm>
            <a:off x="848640" y="4505665"/>
            <a:ext cx="10464300" cy="62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350"/>
              <a:buFont typeface="Nunito"/>
              <a:buNone/>
            </a:pPr>
            <a:r>
              <a:rPr b="1" i="0" lang="en-US" sz="1650" u="none" cap="none" strike="noStrike">
                <a:solidFill>
                  <a:srgbClr val="FFFFFF"/>
                </a:solidFill>
                <a:latin typeface="Nunito"/>
                <a:ea typeface="Nunito"/>
                <a:cs typeface="Nunito"/>
                <a:sym typeface="Nunito"/>
              </a:rPr>
              <a:t>A support the student has to remember to use is not a support for a student who can't remember.</a:t>
            </a:r>
            <a:endParaRPr sz="1700"/>
          </a:p>
        </p:txBody>
      </p:sp>
      <p:sp>
        <p:nvSpPr>
          <p:cNvPr id="343" name="Google Shape;343;p11"/>
          <p:cNvSpPr/>
          <p:nvPr/>
        </p:nvSpPr>
        <p:spPr>
          <a:xfrm>
            <a:off x="848640" y="4986423"/>
            <a:ext cx="10464300" cy="62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C4A3"/>
              </a:buClr>
              <a:buSzPts val="1100"/>
              <a:buFont typeface="Nunito"/>
              <a:buNone/>
            </a:pPr>
            <a:r>
              <a:rPr b="1" i="0" lang="en-US" sz="1300" u="none" cap="none" strike="noStrike">
                <a:solidFill>
                  <a:srgbClr val="1CC4A3"/>
                </a:solidFill>
                <a:latin typeface="Nunito"/>
                <a:ea typeface="Nunito"/>
                <a:cs typeface="Nunito"/>
                <a:sym typeface="Nunito"/>
              </a:rPr>
              <a:t>It's the disability, restated as a goal.   ·   Congress finding (1): “Disability is a natural part of the human experience.” — 20 U.S.C. § 1400(c)(1)</a:t>
            </a:r>
            <a:endParaRPr sz="1600"/>
          </a:p>
        </p:txBody>
      </p:sp>
      <p:grpSp>
        <p:nvGrpSpPr>
          <p:cNvPr id="344" name="Google Shape;344;p11"/>
          <p:cNvGrpSpPr/>
          <p:nvPr/>
        </p:nvGrpSpPr>
        <p:grpSpPr>
          <a:xfrm>
            <a:off x="311700" y="6246124"/>
            <a:ext cx="1400100" cy="300000"/>
            <a:chOff x="548650" y="6295025"/>
            <a:chExt cx="1400100" cy="300000"/>
          </a:xfrm>
        </p:grpSpPr>
        <p:sp>
          <p:nvSpPr>
            <p:cNvPr id="345" name="Google Shape;345;p11"/>
            <p:cNvSpPr/>
            <p:nvPr/>
          </p:nvSpPr>
          <p:spPr>
            <a:xfrm>
              <a:off x="548650" y="6295025"/>
              <a:ext cx="1400100" cy="300000"/>
            </a:xfrm>
            <a:prstGeom prst="roundRect">
              <a:avLst>
                <a:gd fmla="val 25000" name="adj"/>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p>
          </p:txBody>
        </p:sp>
        <p:sp>
          <p:nvSpPr>
            <p:cNvPr id="346" name="Google Shape;346;p11"/>
            <p:cNvSpPr/>
            <p:nvPr/>
          </p:nvSpPr>
          <p:spPr>
            <a:xfrm>
              <a:off x="632350" y="6329950"/>
              <a:ext cx="1232700" cy="200100"/>
            </a:xfrm>
            <a:prstGeom prst="rect">
              <a:avLst/>
            </a:prstGeom>
            <a:solidFill>
              <a:srgbClr val="1C7C6C"/>
            </a:solid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850"/>
                <a:buFont typeface="Nunito"/>
                <a:buNone/>
              </a:pPr>
              <a:r>
                <a:rPr b="1" i="0" lang="en-US" sz="1350" u="none" cap="none" strike="noStrike">
                  <a:solidFill>
                    <a:srgbClr val="FFFFFF"/>
                  </a:solidFill>
                  <a:latin typeface="Nunito"/>
                  <a:ea typeface="Nunito"/>
                  <a:cs typeface="Nunito"/>
                  <a:sym typeface="Nunito"/>
                </a:rPr>
                <a:t>barbersped.org</a:t>
              </a:r>
              <a:endParaRPr b="1" sz="1900"/>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alpha val="89999"/>
          </a:srgbClr>
        </a:solidFill>
      </p:bgPr>
    </p:bg>
    <p:spTree>
      <p:nvGrpSpPr>
        <p:cNvPr id="351" name="Shape 351"/>
        <p:cNvGrpSpPr/>
        <p:nvPr/>
      </p:nvGrpSpPr>
      <p:grpSpPr>
        <a:xfrm>
          <a:off x="0" y="0"/>
          <a:ext cx="0" cy="0"/>
          <a:chOff x="0" y="0"/>
          <a:chExt cx="0" cy="0"/>
        </a:xfrm>
      </p:grpSpPr>
      <p:sp>
        <p:nvSpPr>
          <p:cNvPr id="352" name="Google Shape;352;p12"/>
          <p:cNvSpPr/>
          <p:nvPr/>
        </p:nvSpPr>
        <p:spPr>
          <a:xfrm>
            <a:off x="548640" y="560000"/>
            <a:ext cx="11064240" cy="26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1000"/>
              <a:buFont typeface="Nunito"/>
              <a:buNone/>
            </a:pPr>
            <a:r>
              <a:rPr b="1" i="0" lang="en-US" sz="1200" u="none" cap="none" strike="noStrike">
                <a:solidFill>
                  <a:srgbClr val="1C7C6C"/>
                </a:solidFill>
                <a:latin typeface="Nunito"/>
                <a:ea typeface="Nunito"/>
                <a:cs typeface="Nunito"/>
                <a:sym typeface="Nunito"/>
              </a:rPr>
              <a:t>NOT EVERYTHING IS EQUALLY URGENT</a:t>
            </a:r>
            <a:endParaRPr sz="1600"/>
          </a:p>
        </p:txBody>
      </p:sp>
      <p:sp>
        <p:nvSpPr>
          <p:cNvPr id="353" name="Google Shape;353;p12"/>
          <p:cNvSpPr/>
          <p:nvPr/>
        </p:nvSpPr>
        <p:spPr>
          <a:xfrm>
            <a:off x="548650" y="900000"/>
            <a:ext cx="11108400" cy="69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2600"/>
              <a:buFont typeface="Nunito"/>
              <a:buNone/>
            </a:pPr>
            <a:r>
              <a:rPr i="0" lang="en-US" sz="3000" u="none" cap="none" strike="noStrike">
                <a:solidFill>
                  <a:srgbClr val="254E3F"/>
                </a:solidFill>
                <a:latin typeface="Nunito Black"/>
                <a:ea typeface="Nunito Black"/>
                <a:cs typeface="Nunito Black"/>
                <a:sym typeface="Nunito Black"/>
              </a:rPr>
              <a:t>Three kinds of accommodation. Treat them differently.</a:t>
            </a:r>
            <a:endParaRPr sz="1800">
              <a:latin typeface="Nunito Black"/>
              <a:ea typeface="Nunito Black"/>
              <a:cs typeface="Nunito Black"/>
              <a:sym typeface="Nunito Black"/>
            </a:endParaRPr>
          </a:p>
        </p:txBody>
      </p:sp>
      <p:sp>
        <p:nvSpPr>
          <p:cNvPr id="354" name="Google Shape;354;p12"/>
          <p:cNvSpPr/>
          <p:nvPr/>
        </p:nvSpPr>
        <p:spPr>
          <a:xfrm>
            <a:off x="548640" y="1795105"/>
            <a:ext cx="11064300" cy="1239900"/>
          </a:xfrm>
          <a:prstGeom prst="roundRect">
            <a:avLst>
              <a:gd fmla="val 6000" name="adj"/>
            </a:avLst>
          </a:prstGeom>
          <a:solidFill>
            <a:srgbClr val="FBE9F1"/>
          </a:solidFill>
          <a:ln cap="flat" cmpd="sng" w="12700">
            <a:solidFill>
              <a:srgbClr val="EFCAD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355" name="Google Shape;355;p12"/>
          <p:cNvSpPr/>
          <p:nvPr/>
        </p:nvSpPr>
        <p:spPr>
          <a:xfrm>
            <a:off x="548640" y="1795105"/>
            <a:ext cx="80100" cy="1239900"/>
          </a:xfrm>
          <a:prstGeom prst="rect">
            <a:avLst/>
          </a:prstGeom>
          <a:solidFill>
            <a:srgbClr val="E63A8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356" name="Google Shape;356;p12"/>
          <p:cNvSpPr/>
          <p:nvPr/>
        </p:nvSpPr>
        <p:spPr>
          <a:xfrm>
            <a:off x="848640" y="2043406"/>
            <a:ext cx="3399900" cy="27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63A89"/>
              </a:buClr>
              <a:buSzPts val="1400"/>
              <a:buFont typeface="Nunito"/>
              <a:buNone/>
            </a:pPr>
            <a:r>
              <a:rPr i="0" lang="en-US" sz="1800" u="none" cap="none" strike="noStrike">
                <a:solidFill>
                  <a:srgbClr val="E63A89"/>
                </a:solidFill>
                <a:latin typeface="Nunito Black"/>
                <a:ea typeface="Nunito Black"/>
                <a:cs typeface="Nunito Black"/>
                <a:sym typeface="Nunito Black"/>
              </a:rPr>
              <a:t>NON-NEGOTIABLE</a:t>
            </a:r>
            <a:endParaRPr sz="1800">
              <a:latin typeface="Nunito Black"/>
              <a:ea typeface="Nunito Black"/>
              <a:cs typeface="Nunito Black"/>
              <a:sym typeface="Nunito Black"/>
            </a:endParaRPr>
          </a:p>
        </p:txBody>
      </p:sp>
      <p:sp>
        <p:nvSpPr>
          <p:cNvPr id="357" name="Google Shape;357;p12"/>
          <p:cNvSpPr/>
          <p:nvPr/>
        </p:nvSpPr>
        <p:spPr>
          <a:xfrm>
            <a:off x="848640" y="2335105"/>
            <a:ext cx="3399900" cy="48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50"/>
              <a:buFont typeface="Nunito"/>
              <a:buNone/>
            </a:pPr>
            <a:r>
              <a:rPr b="0" i="0" lang="en-US" sz="1250" u="none" cap="none" strike="noStrike">
                <a:solidFill>
                  <a:srgbClr val="5D2707"/>
                </a:solidFill>
                <a:latin typeface="Nunito"/>
                <a:ea typeface="Nunito"/>
                <a:cs typeface="Nunito"/>
                <a:sym typeface="Nunito"/>
              </a:rPr>
              <a:t>Legally load-bearing. Never skip, never improvise.</a:t>
            </a:r>
            <a:endParaRPr sz="1600"/>
          </a:p>
        </p:txBody>
      </p:sp>
      <p:sp>
        <p:nvSpPr>
          <p:cNvPr id="358" name="Google Shape;358;p12"/>
          <p:cNvSpPr/>
          <p:nvPr/>
        </p:nvSpPr>
        <p:spPr>
          <a:xfrm>
            <a:off x="4648640" y="2050955"/>
            <a:ext cx="6800100" cy="69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150"/>
              <a:buFont typeface="Nunito"/>
              <a:buNone/>
            </a:pPr>
            <a:r>
              <a:rPr b="0" i="0" lang="en-US" sz="1650" u="none" cap="none" strike="noStrike">
                <a:solidFill>
                  <a:srgbClr val="254E3F"/>
                </a:solidFill>
                <a:latin typeface="Nunito"/>
                <a:ea typeface="Nunito"/>
                <a:cs typeface="Nunito"/>
                <a:sym typeface="Nunito"/>
              </a:rPr>
              <a:t>Testing accommodations · BIP crisis and exit protocol · Communication mode · Assistive technology · Anything with a safety component</a:t>
            </a:r>
            <a:endParaRPr sz="1900"/>
          </a:p>
        </p:txBody>
      </p:sp>
      <p:sp>
        <p:nvSpPr>
          <p:cNvPr id="359" name="Google Shape;359;p12"/>
          <p:cNvSpPr/>
          <p:nvPr/>
        </p:nvSpPr>
        <p:spPr>
          <a:xfrm>
            <a:off x="548640" y="3215105"/>
            <a:ext cx="11064300" cy="1239900"/>
          </a:xfrm>
          <a:prstGeom prst="roundRect">
            <a:avLst>
              <a:gd fmla="val 6000" name="adj"/>
            </a:avLst>
          </a:prstGeom>
          <a:solidFill>
            <a:srgbClr val="E9F0EC"/>
          </a:solidFill>
          <a:ln cap="flat" cmpd="sng" w="12700">
            <a:solidFill>
              <a:srgbClr val="C9DC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360" name="Google Shape;360;p12"/>
          <p:cNvSpPr/>
          <p:nvPr/>
        </p:nvSpPr>
        <p:spPr>
          <a:xfrm>
            <a:off x="548640" y="3215105"/>
            <a:ext cx="80100" cy="1239900"/>
          </a:xfrm>
          <a:prstGeom prst="rect">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361" name="Google Shape;361;p12"/>
          <p:cNvSpPr/>
          <p:nvPr/>
        </p:nvSpPr>
        <p:spPr>
          <a:xfrm>
            <a:off x="848640" y="3463406"/>
            <a:ext cx="3399900" cy="27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1400"/>
              <a:buFont typeface="Nunito"/>
              <a:buNone/>
            </a:pPr>
            <a:r>
              <a:rPr i="0" lang="en-US" sz="1800" u="none" cap="none" strike="noStrike">
                <a:solidFill>
                  <a:srgbClr val="1C7C6C"/>
                </a:solidFill>
                <a:latin typeface="Nunito Black"/>
                <a:ea typeface="Nunito Black"/>
                <a:cs typeface="Nunito Black"/>
                <a:sym typeface="Nunito Black"/>
              </a:rPr>
              <a:t>BUILD INTO THE ROUTINE</a:t>
            </a:r>
            <a:endParaRPr sz="1800">
              <a:latin typeface="Nunito Black"/>
              <a:ea typeface="Nunito Black"/>
              <a:cs typeface="Nunito Black"/>
              <a:sym typeface="Nunito Black"/>
            </a:endParaRPr>
          </a:p>
        </p:txBody>
      </p:sp>
      <p:sp>
        <p:nvSpPr>
          <p:cNvPr id="362" name="Google Shape;362;p12"/>
          <p:cNvSpPr/>
          <p:nvPr/>
        </p:nvSpPr>
        <p:spPr>
          <a:xfrm>
            <a:off x="848640" y="3755105"/>
            <a:ext cx="3399900" cy="48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50"/>
              <a:buFont typeface="Nunito"/>
              <a:buNone/>
            </a:pPr>
            <a:r>
              <a:rPr b="0" i="0" lang="en-US" sz="1250" u="none" cap="none" strike="noStrike">
                <a:solidFill>
                  <a:srgbClr val="5D2707"/>
                </a:solidFill>
                <a:latin typeface="Nunito"/>
                <a:ea typeface="Nunito"/>
                <a:cs typeface="Nunito"/>
                <a:sym typeface="Nunito"/>
              </a:rPr>
              <a:t>Do it for the whole room and stop tracking it per child.</a:t>
            </a:r>
            <a:endParaRPr sz="1600"/>
          </a:p>
        </p:txBody>
      </p:sp>
      <p:sp>
        <p:nvSpPr>
          <p:cNvPr id="363" name="Google Shape;363;p12"/>
          <p:cNvSpPr/>
          <p:nvPr/>
        </p:nvSpPr>
        <p:spPr>
          <a:xfrm>
            <a:off x="4648640" y="3470955"/>
            <a:ext cx="6800100" cy="69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150"/>
              <a:buFont typeface="Nunito"/>
              <a:buNone/>
            </a:pPr>
            <a:r>
              <a:rPr b="0" i="0" lang="en-US" sz="1650" u="none" cap="none" strike="noStrike">
                <a:solidFill>
                  <a:srgbClr val="254E3F"/>
                </a:solidFill>
                <a:latin typeface="Nunito"/>
                <a:ea typeface="Nunito"/>
                <a:cs typeface="Nunito"/>
                <a:sym typeface="Nunito"/>
              </a:rPr>
              <a:t>Chunked tasks · Check-in loop · Posted directions · Staged materials · Scheduled breaks</a:t>
            </a:r>
            <a:endParaRPr sz="1900"/>
          </a:p>
        </p:txBody>
      </p:sp>
      <p:sp>
        <p:nvSpPr>
          <p:cNvPr id="364" name="Google Shape;364;p12"/>
          <p:cNvSpPr/>
          <p:nvPr/>
        </p:nvSpPr>
        <p:spPr>
          <a:xfrm>
            <a:off x="548640" y="4635105"/>
            <a:ext cx="11064300" cy="1239900"/>
          </a:xfrm>
          <a:prstGeom prst="roundRect">
            <a:avLst>
              <a:gd fmla="val 6000" name="adj"/>
            </a:avLst>
          </a:prstGeom>
          <a:solidFill>
            <a:srgbClr val="F4EEDC"/>
          </a:solidFill>
          <a:ln cap="flat" cmpd="sng" w="12700">
            <a:solidFill>
              <a:srgbClr val="DFD3B4"/>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365" name="Google Shape;365;p12"/>
          <p:cNvSpPr/>
          <p:nvPr/>
        </p:nvSpPr>
        <p:spPr>
          <a:xfrm>
            <a:off x="548640" y="4635105"/>
            <a:ext cx="80100" cy="1239900"/>
          </a:xfrm>
          <a:prstGeom prst="rect">
            <a:avLst/>
          </a:prstGeom>
          <a:solidFill>
            <a:srgbClr val="8A6A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366" name="Google Shape;366;p12"/>
          <p:cNvSpPr/>
          <p:nvPr/>
        </p:nvSpPr>
        <p:spPr>
          <a:xfrm>
            <a:off x="848640" y="4883406"/>
            <a:ext cx="3399900" cy="27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6A00"/>
              </a:buClr>
              <a:buSzPts val="1400"/>
              <a:buFont typeface="Nunito"/>
              <a:buNone/>
            </a:pPr>
            <a:r>
              <a:rPr i="0" lang="en-US" sz="1800" u="none" cap="none" strike="noStrike">
                <a:solidFill>
                  <a:srgbClr val="8A6A00"/>
                </a:solidFill>
                <a:latin typeface="Nunito Black"/>
                <a:ea typeface="Nunito Black"/>
                <a:cs typeface="Nunito Black"/>
                <a:sym typeface="Nunito Black"/>
              </a:rPr>
              <a:t>VERIFY IT'S STILL NEEDED</a:t>
            </a:r>
            <a:endParaRPr sz="1800">
              <a:latin typeface="Nunito Black"/>
              <a:ea typeface="Nunito Black"/>
              <a:cs typeface="Nunito Black"/>
              <a:sym typeface="Nunito Black"/>
            </a:endParaRPr>
          </a:p>
        </p:txBody>
      </p:sp>
      <p:sp>
        <p:nvSpPr>
          <p:cNvPr id="367" name="Google Shape;367;p12"/>
          <p:cNvSpPr/>
          <p:nvPr/>
        </p:nvSpPr>
        <p:spPr>
          <a:xfrm>
            <a:off x="848640" y="5175105"/>
            <a:ext cx="3399900" cy="48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50"/>
              <a:buFont typeface="Nunito"/>
              <a:buNone/>
            </a:pPr>
            <a:r>
              <a:rPr b="0" i="0" lang="en-US" sz="1250" u="none" cap="none" strike="noStrike">
                <a:solidFill>
                  <a:srgbClr val="5D2707"/>
                </a:solidFill>
                <a:latin typeface="Nunito"/>
                <a:ea typeface="Nunito"/>
                <a:cs typeface="Nunito"/>
                <a:sym typeface="Nunito"/>
              </a:rPr>
              <a:t>Ask the case manager. Some of these were written years ago.</a:t>
            </a:r>
            <a:endParaRPr sz="1600"/>
          </a:p>
        </p:txBody>
      </p:sp>
      <p:sp>
        <p:nvSpPr>
          <p:cNvPr id="368" name="Google Shape;368;p12"/>
          <p:cNvSpPr/>
          <p:nvPr/>
        </p:nvSpPr>
        <p:spPr>
          <a:xfrm>
            <a:off x="4648640" y="4890955"/>
            <a:ext cx="6800100" cy="69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150"/>
              <a:buFont typeface="Nunito"/>
              <a:buNone/>
            </a:pPr>
            <a:r>
              <a:rPr b="0" i="0" lang="en-US" sz="1650" u="none" cap="none" strike="noStrike">
                <a:solidFill>
                  <a:srgbClr val="254E3F"/>
                </a:solidFill>
                <a:latin typeface="Nunito"/>
                <a:ea typeface="Nunito"/>
                <a:cs typeface="Nunito"/>
                <a:sym typeface="Nunito"/>
              </a:rPr>
              <a:t>“Preferential seating” with no purpose stated · “Extended time” with no structure · “Student will use a planner” · “Student will ask for help as needed”</a:t>
            </a:r>
            <a:endParaRPr sz="1900"/>
          </a:p>
        </p:txBody>
      </p:sp>
      <p:grpSp>
        <p:nvGrpSpPr>
          <p:cNvPr id="369" name="Google Shape;369;p12"/>
          <p:cNvGrpSpPr/>
          <p:nvPr/>
        </p:nvGrpSpPr>
        <p:grpSpPr>
          <a:xfrm>
            <a:off x="311700" y="6246124"/>
            <a:ext cx="1400100" cy="300000"/>
            <a:chOff x="548650" y="6295025"/>
            <a:chExt cx="1400100" cy="300000"/>
          </a:xfrm>
        </p:grpSpPr>
        <p:sp>
          <p:nvSpPr>
            <p:cNvPr id="370" name="Google Shape;370;p12"/>
            <p:cNvSpPr/>
            <p:nvPr/>
          </p:nvSpPr>
          <p:spPr>
            <a:xfrm>
              <a:off x="548650" y="6295025"/>
              <a:ext cx="1400100" cy="300000"/>
            </a:xfrm>
            <a:prstGeom prst="roundRect">
              <a:avLst>
                <a:gd fmla="val 25000" name="adj"/>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p>
          </p:txBody>
        </p:sp>
        <p:sp>
          <p:nvSpPr>
            <p:cNvPr id="371" name="Google Shape;371;p12"/>
            <p:cNvSpPr/>
            <p:nvPr/>
          </p:nvSpPr>
          <p:spPr>
            <a:xfrm>
              <a:off x="632350" y="6329950"/>
              <a:ext cx="1232700" cy="200100"/>
            </a:xfrm>
            <a:prstGeom prst="rect">
              <a:avLst/>
            </a:prstGeom>
            <a:solidFill>
              <a:srgbClr val="1C7C6C"/>
            </a:solid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850"/>
                <a:buFont typeface="Nunito"/>
                <a:buNone/>
              </a:pPr>
              <a:r>
                <a:rPr b="1" i="0" lang="en-US" sz="1350" u="none" cap="none" strike="noStrike">
                  <a:solidFill>
                    <a:srgbClr val="FFFFFF"/>
                  </a:solidFill>
                  <a:latin typeface="Nunito"/>
                  <a:ea typeface="Nunito"/>
                  <a:cs typeface="Nunito"/>
                  <a:sym typeface="Nunito"/>
                </a:rPr>
                <a:t>barbersped.org</a:t>
              </a:r>
              <a:endParaRPr b="1" sz="1900"/>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alpha val="89999"/>
          </a:srgbClr>
        </a:solidFill>
      </p:bgPr>
    </p:bg>
    <p:spTree>
      <p:nvGrpSpPr>
        <p:cNvPr id="376" name="Shape 376"/>
        <p:cNvGrpSpPr/>
        <p:nvPr/>
      </p:nvGrpSpPr>
      <p:grpSpPr>
        <a:xfrm>
          <a:off x="0" y="0"/>
          <a:ext cx="0" cy="0"/>
          <a:chOff x="0" y="0"/>
          <a:chExt cx="0" cy="0"/>
        </a:xfrm>
      </p:grpSpPr>
      <p:sp>
        <p:nvSpPr>
          <p:cNvPr id="377" name="Google Shape;377;p13"/>
          <p:cNvSpPr/>
          <p:nvPr/>
        </p:nvSpPr>
        <p:spPr>
          <a:xfrm>
            <a:off x="548640" y="560000"/>
            <a:ext cx="11064240" cy="26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1000"/>
              <a:buFont typeface="Nunito"/>
              <a:buNone/>
            </a:pPr>
            <a:r>
              <a:rPr b="1" i="0" lang="en-US" sz="1200" u="none" cap="none" strike="noStrike">
                <a:solidFill>
                  <a:srgbClr val="1C7C6C"/>
                </a:solidFill>
                <a:latin typeface="Nunito"/>
                <a:ea typeface="Nunito"/>
                <a:cs typeface="Nunito"/>
                <a:sym typeface="Nunito"/>
              </a:rPr>
              <a:t>READ THIS BEFORE YOU CHANGE ANYTHING</a:t>
            </a:r>
            <a:endParaRPr sz="1600"/>
          </a:p>
        </p:txBody>
      </p:sp>
      <p:sp>
        <p:nvSpPr>
          <p:cNvPr id="378" name="Google Shape;378;p13"/>
          <p:cNvSpPr/>
          <p:nvPr/>
        </p:nvSpPr>
        <p:spPr>
          <a:xfrm>
            <a:off x="548651" y="900000"/>
            <a:ext cx="11189100" cy="99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2600"/>
              <a:buFont typeface="Nunito"/>
              <a:buNone/>
            </a:pPr>
            <a:r>
              <a:rPr i="0" lang="en-US" sz="3000" u="none" cap="none" strike="noStrike">
                <a:solidFill>
                  <a:srgbClr val="254E3F"/>
                </a:solidFill>
                <a:latin typeface="Nunito Black"/>
                <a:ea typeface="Nunito Black"/>
                <a:cs typeface="Nunito Black"/>
                <a:sym typeface="Nunito Black"/>
              </a:rPr>
              <a:t>Instruction and state assessment are two different legal categories.</a:t>
            </a:r>
            <a:endParaRPr sz="1800">
              <a:latin typeface="Nunito Black"/>
              <a:ea typeface="Nunito Black"/>
              <a:cs typeface="Nunito Black"/>
              <a:sym typeface="Nunito Black"/>
            </a:endParaRPr>
          </a:p>
        </p:txBody>
      </p:sp>
      <p:sp>
        <p:nvSpPr>
          <p:cNvPr id="379" name="Google Shape;379;p13"/>
          <p:cNvSpPr/>
          <p:nvPr/>
        </p:nvSpPr>
        <p:spPr>
          <a:xfrm>
            <a:off x="548640" y="1906416"/>
            <a:ext cx="9464100" cy="42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3C00"/>
              </a:buClr>
              <a:buSzPts val="1300"/>
              <a:buFont typeface="Nunito"/>
              <a:buNone/>
            </a:pPr>
            <a:r>
              <a:rPr b="1" i="0" lang="en-US" sz="1700" u="none" cap="none" strike="noStrike">
                <a:solidFill>
                  <a:srgbClr val="A03C00"/>
                </a:solidFill>
                <a:latin typeface="Nunito"/>
                <a:ea typeface="Nunito"/>
                <a:cs typeface="Nunito"/>
                <a:sym typeface="Nunito"/>
              </a:rPr>
              <a:t>Universalize one. Never the other.</a:t>
            </a:r>
            <a:endParaRPr sz="1800"/>
          </a:p>
        </p:txBody>
      </p:sp>
      <p:sp>
        <p:nvSpPr>
          <p:cNvPr id="380" name="Google Shape;380;p13"/>
          <p:cNvSpPr/>
          <p:nvPr/>
        </p:nvSpPr>
        <p:spPr>
          <a:xfrm>
            <a:off x="548650" y="2456975"/>
            <a:ext cx="5257800" cy="2952300"/>
          </a:xfrm>
          <a:prstGeom prst="roundRect">
            <a:avLst>
              <a:gd fmla="val 6000" name="adj"/>
            </a:avLst>
          </a:prstGeom>
          <a:solidFill>
            <a:srgbClr val="E9F0EC"/>
          </a:solidFill>
          <a:ln cap="flat" cmpd="sng" w="12700">
            <a:solidFill>
              <a:srgbClr val="C9DC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381" name="Google Shape;381;p13"/>
          <p:cNvSpPr/>
          <p:nvPr/>
        </p:nvSpPr>
        <p:spPr>
          <a:xfrm>
            <a:off x="548640" y="2456983"/>
            <a:ext cx="5257800" cy="60000"/>
          </a:xfrm>
          <a:prstGeom prst="rect">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382" name="Google Shape;382;p13"/>
          <p:cNvSpPr/>
          <p:nvPr/>
        </p:nvSpPr>
        <p:spPr>
          <a:xfrm>
            <a:off x="822960" y="2646983"/>
            <a:ext cx="4709100" cy="24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950"/>
              <a:buFont typeface="Nunito"/>
              <a:buNone/>
            </a:pPr>
            <a:r>
              <a:rPr b="1" i="0" lang="en-US" sz="1150" u="none" cap="none" strike="noStrike">
                <a:solidFill>
                  <a:srgbClr val="1C7C6C"/>
                </a:solidFill>
                <a:latin typeface="Nunito"/>
                <a:ea typeface="Nunito"/>
                <a:cs typeface="Nunito"/>
                <a:sym typeface="Nunito"/>
              </a:rPr>
              <a:t>CLASSROOM INSTRUCTION</a:t>
            </a:r>
            <a:endParaRPr sz="1600"/>
          </a:p>
        </p:txBody>
      </p:sp>
      <p:sp>
        <p:nvSpPr>
          <p:cNvPr id="383" name="Google Shape;383;p13"/>
          <p:cNvSpPr/>
          <p:nvPr/>
        </p:nvSpPr>
        <p:spPr>
          <a:xfrm>
            <a:off x="822960" y="2888682"/>
            <a:ext cx="4709100" cy="32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800"/>
              <a:buFont typeface="Nunito"/>
              <a:buNone/>
            </a:pPr>
            <a:r>
              <a:rPr i="0" lang="en-US" sz="2000" u="none" cap="none" strike="noStrike">
                <a:solidFill>
                  <a:srgbClr val="254E3F"/>
                </a:solidFill>
                <a:latin typeface="Nunito Black"/>
                <a:ea typeface="Nunito Black"/>
                <a:cs typeface="Nunito Black"/>
                <a:sym typeface="Nunito Black"/>
              </a:rPr>
              <a:t>Universalize freely.</a:t>
            </a:r>
            <a:endParaRPr sz="1600">
              <a:latin typeface="Nunito Black"/>
              <a:ea typeface="Nunito Black"/>
              <a:cs typeface="Nunito Black"/>
              <a:sym typeface="Nunito Black"/>
            </a:endParaRPr>
          </a:p>
        </p:txBody>
      </p:sp>
      <p:sp>
        <p:nvSpPr>
          <p:cNvPr id="384" name="Google Shape;384;p13"/>
          <p:cNvSpPr/>
          <p:nvPr/>
        </p:nvSpPr>
        <p:spPr>
          <a:xfrm>
            <a:off x="822950" y="3297076"/>
            <a:ext cx="4709100" cy="12162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80"/>
              <a:buFont typeface="Nunito"/>
              <a:buNone/>
            </a:pPr>
            <a:r>
              <a:rPr b="0" i="0" lang="en-US" sz="1280" u="none" cap="none" strike="noStrike">
                <a:solidFill>
                  <a:srgbClr val="5D2707"/>
                </a:solidFill>
                <a:latin typeface="Nunito"/>
                <a:ea typeface="Nunito"/>
                <a:cs typeface="Nunito"/>
                <a:sym typeface="Nunito"/>
              </a:rPr>
              <a:t>No eligibility gate. No comparability problem. Nobody is harmed if the whole class gets it.</a:t>
            </a:r>
            <a:endParaRPr b="0" i="0" sz="1280" u="none" cap="none" strike="noStrike">
              <a:solidFill>
                <a:srgbClr val="5D2707"/>
              </a:solidFill>
              <a:latin typeface="Nunito"/>
              <a:ea typeface="Nunito"/>
              <a:cs typeface="Nunito"/>
              <a:sym typeface="Nunito"/>
            </a:endParaRPr>
          </a:p>
          <a:p>
            <a:pPr indent="0" lvl="0" marL="0" marR="0" rtl="0" algn="l">
              <a:spcBef>
                <a:spcPts val="0"/>
              </a:spcBef>
              <a:spcAft>
                <a:spcPts val="0"/>
              </a:spcAft>
              <a:buClr>
                <a:srgbClr val="5D2707"/>
              </a:buClr>
              <a:buSzPts val="1080"/>
              <a:buFont typeface="Nunito"/>
              <a:buNone/>
            </a:pPr>
            <a:r>
              <a:t/>
            </a:r>
            <a:endParaRPr sz="1280">
              <a:solidFill>
                <a:srgbClr val="5D2707"/>
              </a:solidFill>
              <a:latin typeface="Nunito"/>
              <a:ea typeface="Nunito"/>
              <a:cs typeface="Nunito"/>
              <a:sym typeface="Nunito"/>
            </a:endParaRPr>
          </a:p>
          <a:p>
            <a:pPr indent="0" lvl="0" marL="0" marR="0" rtl="0" algn="l">
              <a:spcBef>
                <a:spcPts val="500"/>
              </a:spcBef>
              <a:spcAft>
                <a:spcPts val="0"/>
              </a:spcAft>
              <a:buClr>
                <a:srgbClr val="1C7C6C"/>
              </a:buClr>
              <a:buSzPts val="1080"/>
              <a:buFont typeface="Nunito"/>
              <a:buNone/>
            </a:pPr>
            <a:r>
              <a:rPr b="1" i="0" lang="en-US" sz="1280" u="none" cap="none" strike="noStrike">
                <a:solidFill>
                  <a:srgbClr val="1C7C6C"/>
                </a:solidFill>
                <a:latin typeface="Nunito"/>
                <a:ea typeface="Nunito"/>
                <a:cs typeface="Nunito"/>
                <a:sym typeface="Nunito"/>
              </a:rPr>
              <a:t>Chunking · check-in loops · posted directions · staged materials · scheduled breaks · visible timers</a:t>
            </a:r>
            <a:endParaRPr sz="1600"/>
          </a:p>
        </p:txBody>
      </p:sp>
      <p:sp>
        <p:nvSpPr>
          <p:cNvPr id="385" name="Google Shape;385;p13"/>
          <p:cNvSpPr/>
          <p:nvPr/>
        </p:nvSpPr>
        <p:spPr>
          <a:xfrm>
            <a:off x="822960" y="4685092"/>
            <a:ext cx="4709100" cy="38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6B7A70"/>
              </a:buClr>
              <a:buSzPts val="950"/>
              <a:buFont typeface="Nunito"/>
              <a:buNone/>
            </a:pPr>
            <a:r>
              <a:rPr b="0" i="0" lang="en-US" sz="1150" u="none" cap="none" strike="noStrike">
                <a:solidFill>
                  <a:srgbClr val="6B7A70"/>
                </a:solidFill>
                <a:latin typeface="Nunito"/>
                <a:ea typeface="Nunito"/>
                <a:cs typeface="Nunito"/>
                <a:sym typeface="Nunito"/>
              </a:rPr>
              <a:t>TEA: accessibility features are available to any student who regularly benefits from their use during classroom instruction. No eligibility criteria. No approval.</a:t>
            </a:r>
            <a:endParaRPr sz="1600"/>
          </a:p>
        </p:txBody>
      </p:sp>
      <p:sp>
        <p:nvSpPr>
          <p:cNvPr id="386" name="Google Shape;386;p13"/>
          <p:cNvSpPr/>
          <p:nvPr/>
        </p:nvSpPr>
        <p:spPr>
          <a:xfrm>
            <a:off x="6355078" y="2456975"/>
            <a:ext cx="5257800" cy="2952300"/>
          </a:xfrm>
          <a:prstGeom prst="roundRect">
            <a:avLst>
              <a:gd fmla="val 6000" name="adj"/>
            </a:avLst>
          </a:prstGeom>
          <a:solidFill>
            <a:srgbClr val="FBE9F1"/>
          </a:solidFill>
          <a:ln cap="flat" cmpd="sng" w="12700">
            <a:solidFill>
              <a:srgbClr val="EFCAD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387" name="Google Shape;387;p13"/>
          <p:cNvSpPr/>
          <p:nvPr/>
        </p:nvSpPr>
        <p:spPr>
          <a:xfrm>
            <a:off x="6355080" y="2456983"/>
            <a:ext cx="5257800" cy="60000"/>
          </a:xfrm>
          <a:prstGeom prst="rect">
            <a:avLst/>
          </a:prstGeom>
          <a:solidFill>
            <a:srgbClr val="E63A8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388" name="Google Shape;388;p13"/>
          <p:cNvSpPr/>
          <p:nvPr/>
        </p:nvSpPr>
        <p:spPr>
          <a:xfrm>
            <a:off x="6629400" y="2646983"/>
            <a:ext cx="4709100" cy="24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63A89"/>
              </a:buClr>
              <a:buSzPts val="950"/>
              <a:buFont typeface="Nunito"/>
              <a:buNone/>
            </a:pPr>
            <a:r>
              <a:rPr b="1" i="0" lang="en-US" sz="1150" u="none" cap="none" strike="noStrike">
                <a:solidFill>
                  <a:srgbClr val="E63A89"/>
                </a:solidFill>
                <a:latin typeface="Nunito"/>
                <a:ea typeface="Nunito"/>
                <a:cs typeface="Nunito"/>
                <a:sym typeface="Nunito"/>
              </a:rPr>
              <a:t>STATE ASSESSMENT (STAAR)</a:t>
            </a:r>
            <a:endParaRPr sz="1600"/>
          </a:p>
        </p:txBody>
      </p:sp>
      <p:sp>
        <p:nvSpPr>
          <p:cNvPr id="389" name="Google Shape;389;p13"/>
          <p:cNvSpPr/>
          <p:nvPr/>
        </p:nvSpPr>
        <p:spPr>
          <a:xfrm>
            <a:off x="6629400" y="2888682"/>
            <a:ext cx="4709100" cy="32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800"/>
              <a:buFont typeface="Nunito"/>
              <a:buNone/>
            </a:pPr>
            <a:r>
              <a:rPr i="0" lang="en-US" sz="2000" u="none" cap="none" strike="noStrike">
                <a:solidFill>
                  <a:srgbClr val="254E3F"/>
                </a:solidFill>
                <a:latin typeface="Nunito Black"/>
                <a:ea typeface="Nunito Black"/>
                <a:cs typeface="Nunito Black"/>
                <a:sym typeface="Nunito Black"/>
              </a:rPr>
              <a:t>Never improvise. Never universalize.</a:t>
            </a:r>
            <a:endParaRPr sz="1600">
              <a:latin typeface="Nunito Black"/>
              <a:ea typeface="Nunito Black"/>
              <a:cs typeface="Nunito Black"/>
              <a:sym typeface="Nunito Black"/>
            </a:endParaRPr>
          </a:p>
        </p:txBody>
      </p:sp>
      <p:sp>
        <p:nvSpPr>
          <p:cNvPr id="390" name="Google Shape;390;p13"/>
          <p:cNvSpPr/>
          <p:nvPr/>
        </p:nvSpPr>
        <p:spPr>
          <a:xfrm>
            <a:off x="6629400" y="3245125"/>
            <a:ext cx="4709100" cy="1268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80"/>
              <a:buFont typeface="Nunito"/>
              <a:buNone/>
            </a:pPr>
            <a:r>
              <a:rPr b="0" i="0" lang="en-US" sz="1280" u="none" cap="none" strike="noStrike">
                <a:solidFill>
                  <a:srgbClr val="5D2707"/>
                </a:solidFill>
                <a:latin typeface="Nunito"/>
                <a:ea typeface="Nunito"/>
                <a:cs typeface="Nunito"/>
                <a:sym typeface="Nunito"/>
              </a:rPr>
              <a:t>Designated supports have eligibility criteria set by TEA and are decided by the ARD or 504 committee — not by you, and not on test day.</a:t>
            </a:r>
            <a:endParaRPr b="0" i="0" sz="1280" u="none" cap="none" strike="noStrike">
              <a:solidFill>
                <a:srgbClr val="5D2707"/>
              </a:solidFill>
              <a:latin typeface="Nunito"/>
              <a:ea typeface="Nunito"/>
              <a:cs typeface="Nunito"/>
              <a:sym typeface="Nunito"/>
            </a:endParaRPr>
          </a:p>
          <a:p>
            <a:pPr indent="0" lvl="0" marL="0" marR="0" rtl="0" algn="l">
              <a:spcBef>
                <a:spcPts val="0"/>
              </a:spcBef>
              <a:spcAft>
                <a:spcPts val="0"/>
              </a:spcAft>
              <a:buClr>
                <a:srgbClr val="5D2707"/>
              </a:buClr>
              <a:buSzPts val="1080"/>
              <a:buFont typeface="Nunito"/>
              <a:buNone/>
            </a:pPr>
            <a:r>
              <a:t/>
            </a:r>
            <a:endParaRPr sz="1280">
              <a:solidFill>
                <a:srgbClr val="5D2707"/>
              </a:solidFill>
              <a:latin typeface="Nunito"/>
              <a:ea typeface="Nunito"/>
              <a:cs typeface="Nunito"/>
              <a:sym typeface="Nunito"/>
            </a:endParaRPr>
          </a:p>
          <a:p>
            <a:pPr indent="0" lvl="0" marL="0" marR="0" rtl="0" algn="l">
              <a:spcBef>
                <a:spcPts val="500"/>
              </a:spcBef>
              <a:spcAft>
                <a:spcPts val="0"/>
              </a:spcAft>
              <a:buClr>
                <a:srgbClr val="E63A89"/>
              </a:buClr>
              <a:buSzPts val="1080"/>
              <a:buFont typeface="Nunito"/>
              <a:buNone/>
            </a:pPr>
            <a:r>
              <a:rPr b="1" i="0" lang="en-US" sz="1280" u="none" cap="none" strike="noStrike">
                <a:solidFill>
                  <a:srgbClr val="E63A89"/>
                </a:solidFill>
                <a:latin typeface="Nunito"/>
                <a:ea typeface="Nunito"/>
                <a:cs typeface="Nunito"/>
                <a:sym typeface="Nunito"/>
              </a:rPr>
              <a:t>Four require TEA approval in advance: Extra Day · Complex Transcribing · Mathematics Scribe · Other</a:t>
            </a:r>
            <a:endParaRPr sz="1600"/>
          </a:p>
        </p:txBody>
      </p:sp>
      <p:sp>
        <p:nvSpPr>
          <p:cNvPr id="391" name="Google Shape;391;p13"/>
          <p:cNvSpPr/>
          <p:nvPr/>
        </p:nvSpPr>
        <p:spPr>
          <a:xfrm>
            <a:off x="6629400" y="4685092"/>
            <a:ext cx="4709100" cy="38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6672"/>
              </a:buClr>
              <a:buSzPts val="950"/>
              <a:buFont typeface="Nunito"/>
              <a:buNone/>
            </a:pPr>
            <a:r>
              <a:rPr b="0" i="0" lang="en-US" sz="1150" u="none" cap="none" strike="noStrike">
                <a:solidFill>
                  <a:srgbClr val="8A6672"/>
                </a:solidFill>
                <a:latin typeface="Nunito"/>
                <a:ea typeface="Nunito"/>
                <a:cs typeface="Nunito"/>
                <a:sym typeface="Nunito"/>
              </a:rPr>
              <a:t>Do exactly what the plan says, for exactly the students named. If a student needs something not in the plan — that is an ARD conversation, not a test-day decision.</a:t>
            </a:r>
            <a:endParaRPr sz="1600"/>
          </a:p>
        </p:txBody>
      </p:sp>
      <p:sp>
        <p:nvSpPr>
          <p:cNvPr id="392" name="Google Shape;392;p13"/>
          <p:cNvSpPr/>
          <p:nvPr/>
        </p:nvSpPr>
        <p:spPr>
          <a:xfrm>
            <a:off x="548640" y="5560000"/>
            <a:ext cx="11064240" cy="30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7A66"/>
              </a:buClr>
              <a:buSzPts val="850"/>
              <a:buFont typeface="Nunito"/>
              <a:buNone/>
            </a:pPr>
            <a:r>
              <a:rPr b="0" i="0" lang="en-US" sz="1050" u="none" cap="none" strike="noStrike">
                <a:solidFill>
                  <a:srgbClr val="8A7A66"/>
                </a:solidFill>
                <a:latin typeface="Nunito"/>
                <a:ea typeface="Nunito"/>
                <a:cs typeface="Nunito"/>
                <a:sym typeface="Nunito"/>
              </a:rPr>
              <a:t>Source: STAAR Accommodations Educator Guide, Texas Education Agency, © 2026 — “Types of Accommodations.” Eligibility criteria for each designated support are in the District and Campus Coordinator Resources.</a:t>
            </a:r>
            <a:endParaRPr sz="1600"/>
          </a:p>
        </p:txBody>
      </p:sp>
      <p:grpSp>
        <p:nvGrpSpPr>
          <p:cNvPr id="393" name="Google Shape;393;p13"/>
          <p:cNvGrpSpPr/>
          <p:nvPr/>
        </p:nvGrpSpPr>
        <p:grpSpPr>
          <a:xfrm>
            <a:off x="311700" y="6246124"/>
            <a:ext cx="1400100" cy="300000"/>
            <a:chOff x="548650" y="6295025"/>
            <a:chExt cx="1400100" cy="300000"/>
          </a:xfrm>
        </p:grpSpPr>
        <p:sp>
          <p:nvSpPr>
            <p:cNvPr id="394" name="Google Shape;394;p13"/>
            <p:cNvSpPr/>
            <p:nvPr/>
          </p:nvSpPr>
          <p:spPr>
            <a:xfrm>
              <a:off x="548650" y="6295025"/>
              <a:ext cx="1400100" cy="300000"/>
            </a:xfrm>
            <a:prstGeom prst="roundRect">
              <a:avLst>
                <a:gd fmla="val 25000" name="adj"/>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p>
          </p:txBody>
        </p:sp>
        <p:sp>
          <p:nvSpPr>
            <p:cNvPr id="395" name="Google Shape;395;p13"/>
            <p:cNvSpPr/>
            <p:nvPr/>
          </p:nvSpPr>
          <p:spPr>
            <a:xfrm>
              <a:off x="632350" y="6329950"/>
              <a:ext cx="1232700" cy="200100"/>
            </a:xfrm>
            <a:prstGeom prst="rect">
              <a:avLst/>
            </a:prstGeom>
            <a:solidFill>
              <a:srgbClr val="1C7C6C"/>
            </a:solid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850"/>
                <a:buFont typeface="Nunito"/>
                <a:buNone/>
              </a:pPr>
              <a:r>
                <a:rPr b="1" i="0" lang="en-US" sz="1350" u="none" cap="none" strike="noStrike">
                  <a:solidFill>
                    <a:srgbClr val="FFFFFF"/>
                  </a:solidFill>
                  <a:latin typeface="Nunito"/>
                  <a:ea typeface="Nunito"/>
                  <a:cs typeface="Nunito"/>
                  <a:sym typeface="Nunito"/>
                </a:rPr>
                <a:t>barbersped.org</a:t>
              </a:r>
              <a:endParaRPr b="1" sz="1900"/>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alpha val="89999"/>
          </a:srgbClr>
        </a:solidFill>
      </p:bgPr>
    </p:bg>
    <p:spTree>
      <p:nvGrpSpPr>
        <p:cNvPr id="400" name="Shape 400"/>
        <p:cNvGrpSpPr/>
        <p:nvPr/>
      </p:nvGrpSpPr>
      <p:grpSpPr>
        <a:xfrm>
          <a:off x="0" y="0"/>
          <a:ext cx="0" cy="0"/>
          <a:chOff x="0" y="0"/>
          <a:chExt cx="0" cy="0"/>
        </a:xfrm>
      </p:grpSpPr>
      <p:sp>
        <p:nvSpPr>
          <p:cNvPr id="401" name="Google Shape;401;p14"/>
          <p:cNvSpPr/>
          <p:nvPr/>
        </p:nvSpPr>
        <p:spPr>
          <a:xfrm>
            <a:off x="548640" y="560000"/>
            <a:ext cx="11064240" cy="26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1000"/>
              <a:buFont typeface="Nunito"/>
              <a:buNone/>
            </a:pPr>
            <a:r>
              <a:rPr b="1" i="0" lang="en-US" sz="1200" u="none" cap="none" strike="noStrike">
                <a:solidFill>
                  <a:srgbClr val="1C7C6C"/>
                </a:solidFill>
                <a:latin typeface="Nunito"/>
                <a:ea typeface="Nunito"/>
                <a:cs typeface="Nunito"/>
                <a:sym typeface="Nunito"/>
              </a:rPr>
              <a:t>AND HERE IS THE PART THAT HELPS YOU</a:t>
            </a:r>
            <a:endParaRPr sz="1600"/>
          </a:p>
        </p:txBody>
      </p:sp>
      <p:sp>
        <p:nvSpPr>
          <p:cNvPr id="402" name="Google Shape;402;p14"/>
          <p:cNvSpPr/>
          <p:nvPr/>
        </p:nvSpPr>
        <p:spPr>
          <a:xfrm>
            <a:off x="548651" y="900000"/>
            <a:ext cx="11108400" cy="99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2600"/>
              <a:buFont typeface="Nunito"/>
              <a:buNone/>
            </a:pPr>
            <a:r>
              <a:rPr i="0" lang="en-US" sz="3000" u="none" cap="none" strike="noStrike">
                <a:solidFill>
                  <a:srgbClr val="254E3F"/>
                </a:solidFill>
                <a:latin typeface="Nunito Black"/>
                <a:ea typeface="Nunito Black"/>
                <a:cs typeface="Nunito Black"/>
                <a:sym typeface="Nunito Black"/>
              </a:rPr>
              <a:t>A student can't get a support on STAAR they don't already use in class.</a:t>
            </a:r>
            <a:endParaRPr sz="1800">
              <a:latin typeface="Nunito Black"/>
              <a:ea typeface="Nunito Black"/>
              <a:cs typeface="Nunito Black"/>
              <a:sym typeface="Nunito Black"/>
            </a:endParaRPr>
          </a:p>
        </p:txBody>
      </p:sp>
      <p:sp>
        <p:nvSpPr>
          <p:cNvPr id="403" name="Google Shape;403;p14"/>
          <p:cNvSpPr/>
          <p:nvPr/>
        </p:nvSpPr>
        <p:spPr>
          <a:xfrm>
            <a:off x="548640" y="2098307"/>
            <a:ext cx="11064300" cy="900000"/>
          </a:xfrm>
          <a:prstGeom prst="roundRect">
            <a:avLst>
              <a:gd fmla="val 6000" name="adj"/>
            </a:avLst>
          </a:prstGeom>
          <a:solidFill>
            <a:srgbClr val="E9F0EC"/>
          </a:solidFill>
          <a:ln cap="flat" cmpd="sng" w="12700">
            <a:solidFill>
              <a:srgbClr val="C9DC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404" name="Google Shape;404;p14"/>
          <p:cNvSpPr/>
          <p:nvPr/>
        </p:nvSpPr>
        <p:spPr>
          <a:xfrm>
            <a:off x="548640" y="2098307"/>
            <a:ext cx="69900" cy="900000"/>
          </a:xfrm>
          <a:prstGeom prst="rect">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405" name="Google Shape;405;p14"/>
          <p:cNvSpPr/>
          <p:nvPr/>
        </p:nvSpPr>
        <p:spPr>
          <a:xfrm>
            <a:off x="848640" y="2228307"/>
            <a:ext cx="10364100" cy="60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300"/>
              <a:buFont typeface="Nunito"/>
              <a:buNone/>
            </a:pPr>
            <a:r>
              <a:rPr b="0" i="0" lang="en-US" sz="1700" u="none" cap="none" strike="noStrike">
                <a:solidFill>
                  <a:srgbClr val="254E3F"/>
                </a:solidFill>
                <a:latin typeface="Nunito"/>
                <a:ea typeface="Nunito"/>
                <a:cs typeface="Nunito"/>
                <a:sym typeface="Nunito"/>
              </a:rPr>
              <a:t>“The use of any designated support during a state assessment requires that the student routinely and effectively use it during classroom instruction and testing.”</a:t>
            </a:r>
            <a:endParaRPr sz="1800"/>
          </a:p>
        </p:txBody>
      </p:sp>
      <p:sp>
        <p:nvSpPr>
          <p:cNvPr id="406" name="Google Shape;406;p14"/>
          <p:cNvSpPr/>
          <p:nvPr/>
        </p:nvSpPr>
        <p:spPr>
          <a:xfrm>
            <a:off x="548640" y="3098307"/>
            <a:ext cx="11064300" cy="21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950"/>
              <a:buFont typeface="Nunito"/>
              <a:buNone/>
            </a:pPr>
            <a:r>
              <a:rPr b="1" i="0" lang="en-US" sz="1150" u="none" cap="none" strike="noStrike">
                <a:solidFill>
                  <a:srgbClr val="1C7C6C"/>
                </a:solidFill>
                <a:latin typeface="Nunito"/>
                <a:ea typeface="Nunito"/>
                <a:cs typeface="Nunito"/>
                <a:sym typeface="Nunito"/>
              </a:rPr>
              <a:t>— STAAR Accommodations Educator Guide, TEA (© 2026)</a:t>
            </a:r>
            <a:endParaRPr sz="1600"/>
          </a:p>
        </p:txBody>
      </p:sp>
      <p:sp>
        <p:nvSpPr>
          <p:cNvPr id="407" name="Google Shape;407;p14"/>
          <p:cNvSpPr/>
          <p:nvPr/>
        </p:nvSpPr>
        <p:spPr>
          <a:xfrm>
            <a:off x="548640" y="3496232"/>
            <a:ext cx="11064300" cy="26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150"/>
              <a:buFont typeface="Nunito"/>
              <a:buNone/>
            </a:pPr>
            <a:r>
              <a:rPr b="1" i="0" lang="en-US" sz="1350" u="none" cap="none" strike="noStrike">
                <a:solidFill>
                  <a:srgbClr val="5D2707"/>
                </a:solidFill>
                <a:latin typeface="Nunito"/>
                <a:ea typeface="Nunito"/>
                <a:cs typeface="Nunito"/>
                <a:sym typeface="Nunito"/>
              </a:rPr>
              <a:t>TEA defines “routine and effective use” as two things — and both are things you have to be able to show:</a:t>
            </a:r>
            <a:endParaRPr sz="1600"/>
          </a:p>
        </p:txBody>
      </p:sp>
      <p:sp>
        <p:nvSpPr>
          <p:cNvPr id="408" name="Google Shape;408;p14"/>
          <p:cNvSpPr/>
          <p:nvPr/>
        </p:nvSpPr>
        <p:spPr>
          <a:xfrm>
            <a:off x="548650" y="3860000"/>
            <a:ext cx="5257800" cy="11802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409" name="Google Shape;409;p14"/>
          <p:cNvSpPr/>
          <p:nvPr/>
        </p:nvSpPr>
        <p:spPr>
          <a:xfrm>
            <a:off x="548640" y="3860006"/>
            <a:ext cx="5257800" cy="60000"/>
          </a:xfrm>
          <a:prstGeom prst="rect">
            <a:avLst/>
          </a:prstGeom>
          <a:solidFill>
            <a:srgbClr val="A03C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410" name="Google Shape;410;p14"/>
          <p:cNvSpPr/>
          <p:nvPr/>
        </p:nvSpPr>
        <p:spPr>
          <a:xfrm>
            <a:off x="822960" y="4040006"/>
            <a:ext cx="600000" cy="39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3C00"/>
              </a:buClr>
              <a:buSzPts val="2600"/>
              <a:buFont typeface="Nunito"/>
              <a:buNone/>
            </a:pPr>
            <a:r>
              <a:rPr i="0" lang="en-US" sz="2800" u="none" cap="none" strike="noStrike">
                <a:solidFill>
                  <a:srgbClr val="A03C00"/>
                </a:solidFill>
                <a:latin typeface="Nunito Black"/>
                <a:ea typeface="Nunito Black"/>
                <a:cs typeface="Nunito Black"/>
                <a:sym typeface="Nunito Black"/>
              </a:rPr>
              <a:t>1</a:t>
            </a:r>
            <a:endParaRPr sz="1600">
              <a:latin typeface="Nunito Black"/>
              <a:ea typeface="Nunito Black"/>
              <a:cs typeface="Nunito Black"/>
              <a:sym typeface="Nunito Black"/>
            </a:endParaRPr>
          </a:p>
        </p:txBody>
      </p:sp>
      <p:sp>
        <p:nvSpPr>
          <p:cNvPr id="411" name="Google Shape;411;p14"/>
          <p:cNvSpPr/>
          <p:nvPr/>
        </p:nvSpPr>
        <p:spPr>
          <a:xfrm>
            <a:off x="1448651" y="4056890"/>
            <a:ext cx="4299600" cy="30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200"/>
              <a:buFont typeface="Nunito"/>
              <a:buNone/>
            </a:pPr>
            <a:r>
              <a:rPr b="1" i="0" lang="en-US" u="none" cap="none" strike="noStrike">
                <a:solidFill>
                  <a:srgbClr val="254E3F"/>
                </a:solidFill>
                <a:latin typeface="Nunito"/>
                <a:ea typeface="Nunito"/>
                <a:cs typeface="Nunito"/>
                <a:sym typeface="Nunito"/>
              </a:rPr>
              <a:t>Used often enough to be independent on test day.</a:t>
            </a:r>
            <a:endParaRPr sz="1600"/>
          </a:p>
        </p:txBody>
      </p:sp>
      <p:sp>
        <p:nvSpPr>
          <p:cNvPr id="412" name="Google Shape;412;p14"/>
          <p:cNvSpPr/>
          <p:nvPr/>
        </p:nvSpPr>
        <p:spPr>
          <a:xfrm>
            <a:off x="1448640" y="4365952"/>
            <a:ext cx="4057800" cy="56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50"/>
              <a:buFont typeface="Nunito"/>
              <a:buNone/>
            </a:pPr>
            <a:r>
              <a:rPr b="0" i="0" lang="en-US" sz="1250" u="none" cap="none" strike="noStrike">
                <a:solidFill>
                  <a:srgbClr val="5D2707"/>
                </a:solidFill>
                <a:latin typeface="Nunito"/>
                <a:ea typeface="Nunito"/>
                <a:cs typeface="Nunito"/>
                <a:sym typeface="Nunito"/>
              </a:rPr>
              <a:t>Not every day. Often enough that it isn't new to them when it counts.</a:t>
            </a:r>
            <a:endParaRPr sz="1600"/>
          </a:p>
        </p:txBody>
      </p:sp>
      <p:sp>
        <p:nvSpPr>
          <p:cNvPr id="413" name="Google Shape;413;p14"/>
          <p:cNvSpPr/>
          <p:nvPr/>
        </p:nvSpPr>
        <p:spPr>
          <a:xfrm>
            <a:off x="6355082" y="3882075"/>
            <a:ext cx="5257800" cy="11802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414" name="Google Shape;414;p14"/>
          <p:cNvSpPr/>
          <p:nvPr/>
        </p:nvSpPr>
        <p:spPr>
          <a:xfrm>
            <a:off x="6355080" y="3882082"/>
            <a:ext cx="5257800" cy="60000"/>
          </a:xfrm>
          <a:prstGeom prst="rect">
            <a:avLst/>
          </a:prstGeom>
          <a:solidFill>
            <a:srgbClr val="5947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415" name="Google Shape;415;p14"/>
          <p:cNvSpPr/>
          <p:nvPr/>
        </p:nvSpPr>
        <p:spPr>
          <a:xfrm>
            <a:off x="6629400" y="4062082"/>
            <a:ext cx="600000" cy="39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947E5"/>
              </a:buClr>
              <a:buSzPts val="2600"/>
              <a:buFont typeface="Nunito"/>
              <a:buNone/>
            </a:pPr>
            <a:r>
              <a:rPr i="0" lang="en-US" sz="2800" u="none" cap="none" strike="noStrike">
                <a:solidFill>
                  <a:srgbClr val="5947E5"/>
                </a:solidFill>
                <a:latin typeface="Nunito Black"/>
                <a:ea typeface="Nunito Black"/>
                <a:cs typeface="Nunito Black"/>
                <a:sym typeface="Nunito Black"/>
              </a:rPr>
              <a:t>2</a:t>
            </a:r>
            <a:endParaRPr sz="1600">
              <a:latin typeface="Nunito Black"/>
              <a:ea typeface="Nunito Black"/>
              <a:cs typeface="Nunito Black"/>
              <a:sym typeface="Nunito Black"/>
            </a:endParaRPr>
          </a:p>
        </p:txBody>
      </p:sp>
      <p:sp>
        <p:nvSpPr>
          <p:cNvPr id="416" name="Google Shape;416;p14"/>
          <p:cNvSpPr/>
          <p:nvPr/>
        </p:nvSpPr>
        <p:spPr>
          <a:xfrm>
            <a:off x="7255080" y="4078965"/>
            <a:ext cx="4057800" cy="30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200"/>
              <a:buFont typeface="Nunito"/>
              <a:buNone/>
            </a:pPr>
            <a:r>
              <a:rPr b="1" i="0" lang="en-US" u="none" cap="none" strike="noStrike">
                <a:solidFill>
                  <a:srgbClr val="254E3F"/>
                </a:solidFill>
                <a:latin typeface="Nunito"/>
                <a:ea typeface="Nunito"/>
                <a:cs typeface="Nunito"/>
                <a:sym typeface="Nunito"/>
              </a:rPr>
              <a:t>Proven effective for that student's needs.</a:t>
            </a:r>
            <a:endParaRPr sz="1600"/>
          </a:p>
        </p:txBody>
      </p:sp>
      <p:sp>
        <p:nvSpPr>
          <p:cNvPr id="417" name="Google Shape;417;p14"/>
          <p:cNvSpPr/>
          <p:nvPr/>
        </p:nvSpPr>
        <p:spPr>
          <a:xfrm>
            <a:off x="7255080" y="4388027"/>
            <a:ext cx="4057800" cy="56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50"/>
              <a:buFont typeface="Nunito"/>
              <a:buNone/>
            </a:pPr>
            <a:r>
              <a:rPr b="0" i="0" lang="en-US" sz="1250" u="none" cap="none" strike="noStrike">
                <a:solidFill>
                  <a:srgbClr val="5D2707"/>
                </a:solidFill>
                <a:latin typeface="Nunito"/>
                <a:ea typeface="Nunito"/>
                <a:cs typeface="Nunito"/>
                <a:sym typeface="Nunito"/>
              </a:rPr>
              <a:t>“as evidenced by student scores or teacher observations with and without accommodation use.”</a:t>
            </a:r>
            <a:endParaRPr sz="1600"/>
          </a:p>
        </p:txBody>
      </p:sp>
      <p:sp>
        <p:nvSpPr>
          <p:cNvPr id="418" name="Google Shape;418;p14"/>
          <p:cNvSpPr/>
          <p:nvPr/>
        </p:nvSpPr>
        <p:spPr>
          <a:xfrm>
            <a:off x="548640" y="5271706"/>
            <a:ext cx="11064300" cy="24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1150"/>
              <a:buFont typeface="Nunito"/>
              <a:buNone/>
            </a:pPr>
            <a:r>
              <a:rPr b="1" i="0" lang="en-US" sz="1550" u="none" cap="none" strike="noStrike">
                <a:solidFill>
                  <a:srgbClr val="1C7C6C"/>
                </a:solidFill>
                <a:latin typeface="Nunito"/>
                <a:ea typeface="Nunito"/>
                <a:cs typeface="Nunito"/>
                <a:sym typeface="Nunito"/>
              </a:rPr>
              <a:t>Teacher observation is not a soft form of evidence here. TEA names it.</a:t>
            </a:r>
            <a:endParaRPr sz="1800"/>
          </a:p>
        </p:txBody>
      </p:sp>
      <p:sp>
        <p:nvSpPr>
          <p:cNvPr id="419" name="Google Shape;419;p14"/>
          <p:cNvSpPr/>
          <p:nvPr/>
        </p:nvSpPr>
        <p:spPr>
          <a:xfrm>
            <a:off x="548640" y="5621706"/>
            <a:ext cx="11064300" cy="24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7A66"/>
              </a:buClr>
              <a:buSzPts val="850"/>
              <a:buFont typeface="Nunito"/>
              <a:buNone/>
            </a:pPr>
            <a:r>
              <a:rPr b="0" i="0" lang="en-US" sz="1050" u="none" cap="none" strike="noStrike">
                <a:solidFill>
                  <a:srgbClr val="8A7A66"/>
                </a:solidFill>
                <a:latin typeface="Nunito"/>
                <a:ea typeface="Nunito"/>
                <a:cs typeface="Nunito"/>
                <a:sym typeface="Nunito"/>
              </a:rPr>
              <a:t>Source: STAAR Accommodations Educator Guide, TEA (© 2026). Quotation is TEA's own definition of routine and effective use.</a:t>
            </a:r>
            <a:endParaRPr sz="1600"/>
          </a:p>
        </p:txBody>
      </p:sp>
      <p:grpSp>
        <p:nvGrpSpPr>
          <p:cNvPr id="420" name="Google Shape;420;p14"/>
          <p:cNvGrpSpPr/>
          <p:nvPr/>
        </p:nvGrpSpPr>
        <p:grpSpPr>
          <a:xfrm>
            <a:off x="311700" y="6246124"/>
            <a:ext cx="1400100" cy="300000"/>
            <a:chOff x="548650" y="6295025"/>
            <a:chExt cx="1400100" cy="300000"/>
          </a:xfrm>
        </p:grpSpPr>
        <p:sp>
          <p:nvSpPr>
            <p:cNvPr id="421" name="Google Shape;421;p14"/>
            <p:cNvSpPr/>
            <p:nvPr/>
          </p:nvSpPr>
          <p:spPr>
            <a:xfrm>
              <a:off x="548650" y="6295025"/>
              <a:ext cx="1400100" cy="300000"/>
            </a:xfrm>
            <a:prstGeom prst="roundRect">
              <a:avLst>
                <a:gd fmla="val 25000" name="adj"/>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p>
          </p:txBody>
        </p:sp>
        <p:sp>
          <p:nvSpPr>
            <p:cNvPr id="422" name="Google Shape;422;p14"/>
            <p:cNvSpPr/>
            <p:nvPr/>
          </p:nvSpPr>
          <p:spPr>
            <a:xfrm>
              <a:off x="632350" y="6329950"/>
              <a:ext cx="1232700" cy="200100"/>
            </a:xfrm>
            <a:prstGeom prst="rect">
              <a:avLst/>
            </a:prstGeom>
            <a:solidFill>
              <a:srgbClr val="1C7C6C"/>
            </a:solid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850"/>
                <a:buFont typeface="Nunito"/>
                <a:buNone/>
              </a:pPr>
              <a:r>
                <a:rPr b="1" i="0" lang="en-US" sz="1350" u="none" cap="none" strike="noStrike">
                  <a:solidFill>
                    <a:srgbClr val="FFFFFF"/>
                  </a:solidFill>
                  <a:latin typeface="Nunito"/>
                  <a:ea typeface="Nunito"/>
                  <a:cs typeface="Nunito"/>
                  <a:sym typeface="Nunito"/>
                </a:rPr>
                <a:t>barbersped.org</a:t>
              </a:r>
              <a:endParaRPr b="1" sz="1900"/>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alpha val="89999"/>
          </a:srgbClr>
        </a:solidFill>
      </p:bgPr>
    </p:bg>
    <p:spTree>
      <p:nvGrpSpPr>
        <p:cNvPr id="427" name="Shape 427"/>
        <p:cNvGrpSpPr/>
        <p:nvPr/>
      </p:nvGrpSpPr>
      <p:grpSpPr>
        <a:xfrm>
          <a:off x="0" y="0"/>
          <a:ext cx="0" cy="0"/>
          <a:chOff x="0" y="0"/>
          <a:chExt cx="0" cy="0"/>
        </a:xfrm>
      </p:grpSpPr>
      <p:sp>
        <p:nvSpPr>
          <p:cNvPr id="428" name="Google Shape;428;p15"/>
          <p:cNvSpPr/>
          <p:nvPr/>
        </p:nvSpPr>
        <p:spPr>
          <a:xfrm>
            <a:off x="548640" y="560000"/>
            <a:ext cx="11064240" cy="26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1000"/>
              <a:buFont typeface="Nunito"/>
              <a:buNone/>
            </a:pPr>
            <a:r>
              <a:rPr b="1" i="0" lang="en-US" sz="1200" u="none" cap="none" strike="noStrike">
                <a:solidFill>
                  <a:srgbClr val="1C7C6C"/>
                </a:solidFill>
                <a:latin typeface="Nunito"/>
                <a:ea typeface="Nunito"/>
                <a:cs typeface="Nunito"/>
                <a:sym typeface="Nunito"/>
              </a:rPr>
              <a:t>SO THE CHART ISN'T IN TENSION WITH THE TESTING RULES</a:t>
            </a:r>
            <a:endParaRPr sz="1600"/>
          </a:p>
        </p:txBody>
      </p:sp>
      <p:sp>
        <p:nvSpPr>
          <p:cNvPr id="429" name="Google Shape;429;p15"/>
          <p:cNvSpPr/>
          <p:nvPr/>
        </p:nvSpPr>
        <p:spPr>
          <a:xfrm>
            <a:off x="548650" y="900000"/>
            <a:ext cx="10064100" cy="721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2600"/>
              <a:buFont typeface="Nunito"/>
              <a:buNone/>
            </a:pPr>
            <a:r>
              <a:rPr i="0" lang="en-US" sz="3000" u="none" cap="none" strike="noStrike">
                <a:solidFill>
                  <a:srgbClr val="254E3F"/>
                </a:solidFill>
                <a:latin typeface="Nunito Black"/>
                <a:ea typeface="Nunito Black"/>
                <a:cs typeface="Nunito Black"/>
                <a:sym typeface="Nunito Black"/>
              </a:rPr>
              <a:t>It's how you satisfy them.</a:t>
            </a:r>
            <a:endParaRPr sz="1800">
              <a:latin typeface="Nunito Black"/>
              <a:ea typeface="Nunito Black"/>
              <a:cs typeface="Nunito Black"/>
              <a:sym typeface="Nunito Black"/>
            </a:endParaRPr>
          </a:p>
        </p:txBody>
      </p:sp>
      <p:sp>
        <p:nvSpPr>
          <p:cNvPr id="430" name="Google Shape;430;p15"/>
          <p:cNvSpPr/>
          <p:nvPr/>
        </p:nvSpPr>
        <p:spPr>
          <a:xfrm>
            <a:off x="548650" y="1971325"/>
            <a:ext cx="2559900" cy="20415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431" name="Google Shape;431;p15"/>
          <p:cNvSpPr/>
          <p:nvPr/>
        </p:nvSpPr>
        <p:spPr>
          <a:xfrm>
            <a:off x="548640" y="1971330"/>
            <a:ext cx="2559900" cy="60000"/>
          </a:xfrm>
          <a:prstGeom prst="rect">
            <a:avLst/>
          </a:prstGeom>
          <a:solidFill>
            <a:srgbClr val="A03C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432" name="Google Shape;432;p15"/>
          <p:cNvSpPr/>
          <p:nvPr/>
        </p:nvSpPr>
        <p:spPr>
          <a:xfrm>
            <a:off x="768640" y="2171330"/>
            <a:ext cx="2120100" cy="33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3C00"/>
              </a:buClr>
              <a:buSzPts val="2400"/>
              <a:buFont typeface="Nunito"/>
              <a:buNone/>
            </a:pPr>
            <a:r>
              <a:rPr i="0" lang="en-US" sz="2800" u="none" cap="none" strike="noStrike">
                <a:solidFill>
                  <a:srgbClr val="A03C00"/>
                </a:solidFill>
                <a:latin typeface="Nunito Black"/>
                <a:ea typeface="Nunito Black"/>
                <a:cs typeface="Nunito Black"/>
                <a:sym typeface="Nunito Black"/>
              </a:rPr>
              <a:t>1</a:t>
            </a:r>
            <a:endParaRPr sz="1800">
              <a:latin typeface="Nunito Black"/>
              <a:ea typeface="Nunito Black"/>
              <a:cs typeface="Nunito Black"/>
              <a:sym typeface="Nunito Black"/>
            </a:endParaRPr>
          </a:p>
        </p:txBody>
      </p:sp>
      <p:sp>
        <p:nvSpPr>
          <p:cNvPr id="433" name="Google Shape;433;p15"/>
          <p:cNvSpPr/>
          <p:nvPr/>
        </p:nvSpPr>
        <p:spPr>
          <a:xfrm>
            <a:off x="768640" y="2671330"/>
            <a:ext cx="2120100" cy="56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250"/>
              <a:buFont typeface="Nunito"/>
              <a:buNone/>
            </a:pPr>
            <a:r>
              <a:rPr b="1" i="0" lang="en-US" sz="1650" u="none" cap="none" strike="noStrike">
                <a:solidFill>
                  <a:srgbClr val="254E3F"/>
                </a:solidFill>
                <a:latin typeface="Nunito"/>
                <a:ea typeface="Nunito"/>
                <a:cs typeface="Nunito"/>
                <a:sym typeface="Nunito"/>
              </a:rPr>
              <a:t>The support is a routine</a:t>
            </a:r>
            <a:endParaRPr sz="1800"/>
          </a:p>
        </p:txBody>
      </p:sp>
      <p:sp>
        <p:nvSpPr>
          <p:cNvPr id="434" name="Google Shape;434;p15"/>
          <p:cNvSpPr/>
          <p:nvPr/>
        </p:nvSpPr>
        <p:spPr>
          <a:xfrm>
            <a:off x="768640" y="3301330"/>
            <a:ext cx="2120100" cy="48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00"/>
              <a:buFont typeface="Nunito"/>
              <a:buNone/>
            </a:pPr>
            <a:r>
              <a:rPr b="0" i="0" lang="en-US" sz="1200" u="none" cap="none" strike="noStrike">
                <a:solidFill>
                  <a:srgbClr val="5D2707"/>
                </a:solidFill>
                <a:latin typeface="Nunito"/>
                <a:ea typeface="Nunito"/>
                <a:cs typeface="Nunito"/>
                <a:sym typeface="Nunito"/>
              </a:rPr>
              <a:t>not a thing you remember for one child</a:t>
            </a:r>
            <a:endParaRPr sz="1600"/>
          </a:p>
        </p:txBody>
      </p:sp>
      <p:sp>
        <p:nvSpPr>
          <p:cNvPr id="435" name="Google Shape;435;p15"/>
          <p:cNvSpPr/>
          <p:nvPr/>
        </p:nvSpPr>
        <p:spPr>
          <a:xfrm>
            <a:off x="3388650" y="1971325"/>
            <a:ext cx="2559900" cy="20415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436" name="Google Shape;436;p15"/>
          <p:cNvSpPr/>
          <p:nvPr/>
        </p:nvSpPr>
        <p:spPr>
          <a:xfrm>
            <a:off x="3388640" y="1971330"/>
            <a:ext cx="2559900" cy="60000"/>
          </a:xfrm>
          <a:prstGeom prst="rect">
            <a:avLst/>
          </a:prstGeom>
          <a:solidFill>
            <a:srgbClr val="5947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437" name="Google Shape;437;p15"/>
          <p:cNvSpPr/>
          <p:nvPr/>
        </p:nvSpPr>
        <p:spPr>
          <a:xfrm>
            <a:off x="3608640" y="2171330"/>
            <a:ext cx="2120100" cy="33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947E5"/>
              </a:buClr>
              <a:buSzPts val="2400"/>
              <a:buFont typeface="Nunito"/>
              <a:buNone/>
            </a:pPr>
            <a:r>
              <a:rPr i="0" lang="en-US" sz="2800" u="none" cap="none" strike="noStrike">
                <a:solidFill>
                  <a:srgbClr val="5947E5"/>
                </a:solidFill>
                <a:latin typeface="Nunito Black"/>
                <a:ea typeface="Nunito Black"/>
                <a:cs typeface="Nunito Black"/>
                <a:sym typeface="Nunito Black"/>
              </a:rPr>
              <a:t>2</a:t>
            </a:r>
            <a:endParaRPr sz="1800">
              <a:latin typeface="Nunito Black"/>
              <a:ea typeface="Nunito Black"/>
              <a:cs typeface="Nunito Black"/>
              <a:sym typeface="Nunito Black"/>
            </a:endParaRPr>
          </a:p>
        </p:txBody>
      </p:sp>
      <p:sp>
        <p:nvSpPr>
          <p:cNvPr id="438" name="Google Shape;438;p15"/>
          <p:cNvSpPr/>
          <p:nvPr/>
        </p:nvSpPr>
        <p:spPr>
          <a:xfrm>
            <a:off x="3608640" y="2671330"/>
            <a:ext cx="2120100" cy="56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250"/>
              <a:buFont typeface="Nunito"/>
              <a:buNone/>
            </a:pPr>
            <a:r>
              <a:rPr b="1" i="0" lang="en-US" sz="1650" u="none" cap="none" strike="noStrike">
                <a:solidFill>
                  <a:srgbClr val="254E3F"/>
                </a:solidFill>
                <a:latin typeface="Nunito"/>
                <a:ea typeface="Nunito"/>
                <a:cs typeface="Nunito"/>
                <a:sym typeface="Nunito"/>
              </a:rPr>
              <a:t>So it gets delivered every period</a:t>
            </a:r>
            <a:endParaRPr sz="1800"/>
          </a:p>
        </p:txBody>
      </p:sp>
      <p:sp>
        <p:nvSpPr>
          <p:cNvPr id="439" name="Google Shape;439;p15"/>
          <p:cNvSpPr/>
          <p:nvPr/>
        </p:nvSpPr>
        <p:spPr>
          <a:xfrm>
            <a:off x="3608640" y="3301330"/>
            <a:ext cx="2120100" cy="48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00"/>
              <a:buFont typeface="Nunito"/>
              <a:buNone/>
            </a:pPr>
            <a:r>
              <a:rPr b="0" i="0" lang="en-US" sz="1200" u="none" cap="none" strike="noStrike">
                <a:solidFill>
                  <a:srgbClr val="5D2707"/>
                </a:solidFill>
                <a:latin typeface="Nunito"/>
                <a:ea typeface="Nunito"/>
                <a:cs typeface="Nunito"/>
                <a:sym typeface="Nunito"/>
              </a:rPr>
              <a:t>that is routine use — TEA's actual requirement</a:t>
            </a:r>
            <a:endParaRPr sz="1600"/>
          </a:p>
        </p:txBody>
      </p:sp>
      <p:sp>
        <p:nvSpPr>
          <p:cNvPr id="440" name="Google Shape;440;p15"/>
          <p:cNvSpPr/>
          <p:nvPr/>
        </p:nvSpPr>
        <p:spPr>
          <a:xfrm>
            <a:off x="6228650" y="1971325"/>
            <a:ext cx="2559900" cy="20415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441" name="Google Shape;441;p15"/>
          <p:cNvSpPr/>
          <p:nvPr/>
        </p:nvSpPr>
        <p:spPr>
          <a:xfrm>
            <a:off x="6228640" y="1971330"/>
            <a:ext cx="2559900" cy="60000"/>
          </a:xfrm>
          <a:prstGeom prst="rect">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442" name="Google Shape;442;p15"/>
          <p:cNvSpPr/>
          <p:nvPr/>
        </p:nvSpPr>
        <p:spPr>
          <a:xfrm>
            <a:off x="6448640" y="2171330"/>
            <a:ext cx="2120100" cy="33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2400"/>
              <a:buFont typeface="Nunito"/>
              <a:buNone/>
            </a:pPr>
            <a:r>
              <a:rPr i="0" lang="en-US" sz="2800" u="none" cap="none" strike="noStrike">
                <a:solidFill>
                  <a:srgbClr val="1C7C6C"/>
                </a:solidFill>
                <a:latin typeface="Nunito Black"/>
                <a:ea typeface="Nunito Black"/>
                <a:cs typeface="Nunito Black"/>
                <a:sym typeface="Nunito Black"/>
              </a:rPr>
              <a:t>3</a:t>
            </a:r>
            <a:endParaRPr sz="1800">
              <a:latin typeface="Nunito Black"/>
              <a:ea typeface="Nunito Black"/>
              <a:cs typeface="Nunito Black"/>
              <a:sym typeface="Nunito Black"/>
            </a:endParaRPr>
          </a:p>
        </p:txBody>
      </p:sp>
      <p:sp>
        <p:nvSpPr>
          <p:cNvPr id="443" name="Google Shape;443;p15"/>
          <p:cNvSpPr/>
          <p:nvPr/>
        </p:nvSpPr>
        <p:spPr>
          <a:xfrm>
            <a:off x="6448640" y="2671330"/>
            <a:ext cx="2120100" cy="56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250"/>
              <a:buFont typeface="Nunito"/>
              <a:buNone/>
            </a:pPr>
            <a:r>
              <a:rPr b="1" i="0" lang="en-US" sz="1650" u="none" cap="none" strike="noStrike">
                <a:solidFill>
                  <a:srgbClr val="254E3F"/>
                </a:solidFill>
                <a:latin typeface="Nunito"/>
                <a:ea typeface="Nunito"/>
                <a:cs typeface="Nunito"/>
                <a:sym typeface="Nunito"/>
              </a:rPr>
              <a:t>And you tick a box when you do</a:t>
            </a:r>
            <a:endParaRPr sz="1800"/>
          </a:p>
        </p:txBody>
      </p:sp>
      <p:sp>
        <p:nvSpPr>
          <p:cNvPr id="444" name="Google Shape;444;p15"/>
          <p:cNvSpPr/>
          <p:nvPr/>
        </p:nvSpPr>
        <p:spPr>
          <a:xfrm>
            <a:off x="6448640" y="3301330"/>
            <a:ext cx="2120100" cy="48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00"/>
              <a:buFont typeface="Nunito"/>
              <a:buNone/>
            </a:pPr>
            <a:r>
              <a:rPr b="0" i="0" lang="en-US" sz="1200" u="none" cap="none" strike="noStrike">
                <a:solidFill>
                  <a:srgbClr val="5D2707"/>
                </a:solidFill>
                <a:latin typeface="Nunito"/>
                <a:ea typeface="Nunito"/>
                <a:cs typeface="Nunito"/>
                <a:sym typeface="Nunito"/>
              </a:rPr>
              <a:t>that is the evidence of effectiveness TEA asks for</a:t>
            </a:r>
            <a:endParaRPr sz="1600"/>
          </a:p>
        </p:txBody>
      </p:sp>
      <p:sp>
        <p:nvSpPr>
          <p:cNvPr id="445" name="Google Shape;445;p15"/>
          <p:cNvSpPr/>
          <p:nvPr/>
        </p:nvSpPr>
        <p:spPr>
          <a:xfrm>
            <a:off x="9068650" y="1971325"/>
            <a:ext cx="2559900" cy="20415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446" name="Google Shape;446;p15"/>
          <p:cNvSpPr/>
          <p:nvPr/>
        </p:nvSpPr>
        <p:spPr>
          <a:xfrm>
            <a:off x="9068640" y="1971330"/>
            <a:ext cx="2559900" cy="60000"/>
          </a:xfrm>
          <a:prstGeom prst="rect">
            <a:avLst/>
          </a:prstGeom>
          <a:solidFill>
            <a:srgbClr val="E63A8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447" name="Google Shape;447;p15"/>
          <p:cNvSpPr/>
          <p:nvPr/>
        </p:nvSpPr>
        <p:spPr>
          <a:xfrm>
            <a:off x="9288640" y="2171330"/>
            <a:ext cx="2120100" cy="33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63A89"/>
              </a:buClr>
              <a:buSzPts val="2400"/>
              <a:buFont typeface="Nunito"/>
              <a:buNone/>
            </a:pPr>
            <a:r>
              <a:rPr i="0" lang="en-US" sz="2800" u="none" cap="none" strike="noStrike">
                <a:solidFill>
                  <a:srgbClr val="E63A89"/>
                </a:solidFill>
                <a:latin typeface="Nunito Black"/>
                <a:ea typeface="Nunito Black"/>
                <a:cs typeface="Nunito Black"/>
                <a:sym typeface="Nunito Black"/>
              </a:rPr>
              <a:t>4</a:t>
            </a:r>
            <a:endParaRPr sz="1800">
              <a:latin typeface="Nunito Black"/>
              <a:ea typeface="Nunito Black"/>
              <a:cs typeface="Nunito Black"/>
              <a:sym typeface="Nunito Black"/>
            </a:endParaRPr>
          </a:p>
        </p:txBody>
      </p:sp>
      <p:sp>
        <p:nvSpPr>
          <p:cNvPr id="448" name="Google Shape;448;p15"/>
          <p:cNvSpPr/>
          <p:nvPr/>
        </p:nvSpPr>
        <p:spPr>
          <a:xfrm>
            <a:off x="9288640" y="2671330"/>
            <a:ext cx="2120100" cy="56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250"/>
              <a:buFont typeface="Nunito"/>
              <a:buNone/>
            </a:pPr>
            <a:r>
              <a:rPr b="1" i="0" lang="en-US" sz="1650" u="none" cap="none" strike="noStrike">
                <a:solidFill>
                  <a:srgbClr val="254E3F"/>
                </a:solidFill>
                <a:latin typeface="Nunito"/>
                <a:ea typeface="Nunito"/>
                <a:cs typeface="Nunito"/>
                <a:sym typeface="Nunito"/>
              </a:rPr>
              <a:t>So when the committee asks, you can answer</a:t>
            </a:r>
            <a:endParaRPr sz="1800"/>
          </a:p>
        </p:txBody>
      </p:sp>
      <p:sp>
        <p:nvSpPr>
          <p:cNvPr id="449" name="Google Shape;449;p15"/>
          <p:cNvSpPr/>
          <p:nvPr/>
        </p:nvSpPr>
        <p:spPr>
          <a:xfrm>
            <a:off x="9288640" y="3301330"/>
            <a:ext cx="2120100" cy="48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00"/>
              <a:buFont typeface="Nunito"/>
              <a:buNone/>
            </a:pPr>
            <a:r>
              <a:rPr b="0" i="0" lang="en-US" sz="1200" u="none" cap="none" strike="noStrike">
                <a:solidFill>
                  <a:srgbClr val="5D2707"/>
                </a:solidFill>
                <a:latin typeface="Nunito"/>
                <a:ea typeface="Nunito"/>
                <a:cs typeface="Nunito"/>
                <a:sym typeface="Nunito"/>
              </a:rPr>
              <a:t>and the student keeps the support</a:t>
            </a:r>
            <a:endParaRPr sz="1600"/>
          </a:p>
        </p:txBody>
      </p:sp>
      <p:sp>
        <p:nvSpPr>
          <p:cNvPr id="450" name="Google Shape;450;p15"/>
          <p:cNvSpPr/>
          <p:nvPr/>
        </p:nvSpPr>
        <p:spPr>
          <a:xfrm>
            <a:off x="548650" y="4329076"/>
            <a:ext cx="11064300" cy="935100"/>
          </a:xfrm>
          <a:prstGeom prst="roundRect">
            <a:avLst>
              <a:gd fmla="val 6000" name="adj"/>
            </a:avLst>
          </a:prstGeom>
          <a:solidFill>
            <a:srgbClr val="254E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451" name="Google Shape;451;p15"/>
          <p:cNvSpPr/>
          <p:nvPr/>
        </p:nvSpPr>
        <p:spPr>
          <a:xfrm>
            <a:off x="848640" y="4347180"/>
            <a:ext cx="10464300" cy="62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450"/>
              <a:buFont typeface="Nunito"/>
              <a:buNone/>
            </a:pPr>
            <a:r>
              <a:rPr b="1" i="0" lang="en-US" sz="1850" u="none" cap="none" strike="noStrike">
                <a:solidFill>
                  <a:srgbClr val="FFFFFF"/>
                </a:solidFill>
                <a:latin typeface="Nunito"/>
                <a:ea typeface="Nunito"/>
                <a:cs typeface="Nunito"/>
                <a:sym typeface="Nunito"/>
              </a:rPr>
              <a:t>Consistent delivery isn't just better teaching.</a:t>
            </a:r>
            <a:endParaRPr sz="1800"/>
          </a:p>
        </p:txBody>
      </p:sp>
      <p:sp>
        <p:nvSpPr>
          <p:cNvPr id="452" name="Google Shape;452;p15"/>
          <p:cNvSpPr/>
          <p:nvPr/>
        </p:nvSpPr>
        <p:spPr>
          <a:xfrm>
            <a:off x="863878" y="4658705"/>
            <a:ext cx="10464300" cy="62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C4A3"/>
              </a:buClr>
              <a:buSzPts val="1100"/>
              <a:buFont typeface="Nunito"/>
              <a:buNone/>
            </a:pPr>
            <a:r>
              <a:rPr b="1" i="0" lang="en-US" sz="1300" u="none" cap="none" strike="noStrike">
                <a:solidFill>
                  <a:srgbClr val="1CC4A3"/>
                </a:solidFill>
                <a:latin typeface="Nunito"/>
                <a:ea typeface="Nunito"/>
                <a:cs typeface="Nunito"/>
                <a:sym typeface="Nunito"/>
              </a:rPr>
              <a:t>It is the condition TEA sets for the student getting the support at all.</a:t>
            </a:r>
            <a:endParaRPr sz="1600"/>
          </a:p>
        </p:txBody>
      </p:sp>
      <p:grpSp>
        <p:nvGrpSpPr>
          <p:cNvPr id="453" name="Google Shape;453;p15"/>
          <p:cNvGrpSpPr/>
          <p:nvPr/>
        </p:nvGrpSpPr>
        <p:grpSpPr>
          <a:xfrm>
            <a:off x="311700" y="6246124"/>
            <a:ext cx="1400100" cy="300000"/>
            <a:chOff x="548650" y="6295025"/>
            <a:chExt cx="1400100" cy="300000"/>
          </a:xfrm>
        </p:grpSpPr>
        <p:sp>
          <p:nvSpPr>
            <p:cNvPr id="454" name="Google Shape;454;p15"/>
            <p:cNvSpPr/>
            <p:nvPr/>
          </p:nvSpPr>
          <p:spPr>
            <a:xfrm>
              <a:off x="548650" y="6295025"/>
              <a:ext cx="1400100" cy="300000"/>
            </a:xfrm>
            <a:prstGeom prst="roundRect">
              <a:avLst>
                <a:gd fmla="val 25000" name="adj"/>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p>
          </p:txBody>
        </p:sp>
        <p:sp>
          <p:nvSpPr>
            <p:cNvPr id="455" name="Google Shape;455;p15"/>
            <p:cNvSpPr/>
            <p:nvPr/>
          </p:nvSpPr>
          <p:spPr>
            <a:xfrm>
              <a:off x="632350" y="6329950"/>
              <a:ext cx="1232700" cy="200100"/>
            </a:xfrm>
            <a:prstGeom prst="rect">
              <a:avLst/>
            </a:prstGeom>
            <a:solidFill>
              <a:srgbClr val="1C7C6C"/>
            </a:solid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850"/>
                <a:buFont typeface="Nunito"/>
                <a:buNone/>
              </a:pPr>
              <a:r>
                <a:rPr b="1" i="0" lang="en-US" sz="1350" u="none" cap="none" strike="noStrike">
                  <a:solidFill>
                    <a:srgbClr val="FFFFFF"/>
                  </a:solidFill>
                  <a:latin typeface="Nunito"/>
                  <a:ea typeface="Nunito"/>
                  <a:cs typeface="Nunito"/>
                  <a:sym typeface="Nunito"/>
                </a:rPr>
                <a:t>barbersped.org</a:t>
              </a:r>
              <a:endParaRPr b="1" sz="1900"/>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alpha val="89999"/>
          </a:srgbClr>
        </a:solidFill>
      </p:bgPr>
    </p:bg>
    <p:spTree>
      <p:nvGrpSpPr>
        <p:cNvPr id="460" name="Shape 460"/>
        <p:cNvGrpSpPr/>
        <p:nvPr/>
      </p:nvGrpSpPr>
      <p:grpSpPr>
        <a:xfrm>
          <a:off x="0" y="0"/>
          <a:ext cx="0" cy="0"/>
          <a:chOff x="0" y="0"/>
          <a:chExt cx="0" cy="0"/>
        </a:xfrm>
      </p:grpSpPr>
      <p:sp>
        <p:nvSpPr>
          <p:cNvPr id="461" name="Google Shape;461;p16"/>
          <p:cNvSpPr/>
          <p:nvPr/>
        </p:nvSpPr>
        <p:spPr>
          <a:xfrm>
            <a:off x="548640" y="560000"/>
            <a:ext cx="11064240" cy="26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1000"/>
              <a:buFont typeface="Nunito"/>
              <a:buNone/>
            </a:pPr>
            <a:r>
              <a:rPr b="1" i="0" lang="en-US" sz="1200" u="none" cap="none" strike="noStrike">
                <a:solidFill>
                  <a:srgbClr val="1C7C6C"/>
                </a:solidFill>
                <a:latin typeface="Nunito"/>
                <a:ea typeface="Nunito"/>
                <a:cs typeface="Nunito"/>
                <a:sym typeface="Nunito"/>
              </a:rPr>
              <a:t>NOW YOU</a:t>
            </a:r>
            <a:endParaRPr sz="1600"/>
          </a:p>
        </p:txBody>
      </p:sp>
      <p:sp>
        <p:nvSpPr>
          <p:cNvPr id="462" name="Google Shape;462;p16"/>
          <p:cNvSpPr/>
          <p:nvPr/>
        </p:nvSpPr>
        <p:spPr>
          <a:xfrm>
            <a:off x="548640" y="760191"/>
            <a:ext cx="10064100" cy="99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2600"/>
              <a:buFont typeface="Nunito"/>
              <a:buNone/>
            </a:pPr>
            <a:r>
              <a:rPr i="0" lang="en-US" sz="3000" u="none" cap="none" strike="noStrike">
                <a:solidFill>
                  <a:srgbClr val="254E3F"/>
                </a:solidFill>
                <a:latin typeface="Nunito Black"/>
                <a:ea typeface="Nunito Black"/>
                <a:cs typeface="Nunito Black"/>
                <a:sym typeface="Nunito Black"/>
              </a:rPr>
              <a:t>Pull out your plans. Build your own crosswalk.</a:t>
            </a:r>
            <a:endParaRPr sz="1800">
              <a:latin typeface="Nunito Black"/>
              <a:ea typeface="Nunito Black"/>
              <a:cs typeface="Nunito Black"/>
              <a:sym typeface="Nunito Black"/>
            </a:endParaRPr>
          </a:p>
        </p:txBody>
      </p:sp>
      <p:sp>
        <p:nvSpPr>
          <p:cNvPr id="463" name="Google Shape;463;p16"/>
          <p:cNvSpPr/>
          <p:nvPr/>
        </p:nvSpPr>
        <p:spPr>
          <a:xfrm>
            <a:off x="548640" y="1840191"/>
            <a:ext cx="9464100" cy="42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3C00"/>
              </a:buClr>
              <a:buSzPts val="1300"/>
              <a:buFont typeface="Nunito"/>
              <a:buNone/>
            </a:pPr>
            <a:r>
              <a:rPr b="1" i="0" lang="en-US" sz="1700" u="none" cap="none" strike="noStrike">
                <a:solidFill>
                  <a:srgbClr val="A03C00"/>
                </a:solidFill>
                <a:latin typeface="Nunito"/>
                <a:ea typeface="Nunito"/>
                <a:cs typeface="Nunito"/>
                <a:sym typeface="Nunito"/>
              </a:rPr>
              <a:t>Twenty-five minutes.  ·  Initials only.</a:t>
            </a:r>
            <a:endParaRPr sz="1800"/>
          </a:p>
        </p:txBody>
      </p:sp>
      <p:sp>
        <p:nvSpPr>
          <p:cNvPr id="464" name="Google Shape;464;p16"/>
          <p:cNvSpPr/>
          <p:nvPr/>
        </p:nvSpPr>
        <p:spPr>
          <a:xfrm>
            <a:off x="548650" y="2515850"/>
            <a:ext cx="2559900" cy="26817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465" name="Google Shape;465;p16"/>
          <p:cNvSpPr/>
          <p:nvPr/>
        </p:nvSpPr>
        <p:spPr>
          <a:xfrm>
            <a:off x="548640" y="2515850"/>
            <a:ext cx="2559900" cy="60000"/>
          </a:xfrm>
          <a:prstGeom prst="rect">
            <a:avLst/>
          </a:prstGeom>
          <a:solidFill>
            <a:srgbClr val="A03C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466" name="Google Shape;466;p16"/>
          <p:cNvSpPr/>
          <p:nvPr/>
        </p:nvSpPr>
        <p:spPr>
          <a:xfrm>
            <a:off x="768640" y="2730567"/>
            <a:ext cx="2120100" cy="36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3C00"/>
              </a:buClr>
              <a:buSzPts val="2400"/>
              <a:buFont typeface="Nunito"/>
              <a:buNone/>
            </a:pPr>
            <a:r>
              <a:rPr i="0" lang="en-US" sz="2600" u="none" cap="none" strike="noStrike">
                <a:solidFill>
                  <a:srgbClr val="A03C00"/>
                </a:solidFill>
                <a:latin typeface="Nunito Black"/>
                <a:ea typeface="Nunito Black"/>
                <a:cs typeface="Nunito Black"/>
                <a:sym typeface="Nunito Black"/>
              </a:rPr>
              <a:t>1</a:t>
            </a:r>
            <a:endParaRPr sz="1600">
              <a:latin typeface="Nunito Black"/>
              <a:ea typeface="Nunito Black"/>
              <a:cs typeface="Nunito Black"/>
              <a:sym typeface="Nunito Black"/>
            </a:endParaRPr>
          </a:p>
        </p:txBody>
      </p:sp>
      <p:sp>
        <p:nvSpPr>
          <p:cNvPr id="467" name="Google Shape;467;p16"/>
          <p:cNvSpPr/>
          <p:nvPr/>
        </p:nvSpPr>
        <p:spPr>
          <a:xfrm>
            <a:off x="768640" y="3215850"/>
            <a:ext cx="2120100" cy="69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200"/>
              <a:buFont typeface="Nunito"/>
              <a:buNone/>
            </a:pPr>
            <a:r>
              <a:rPr b="1" i="0" lang="en-US" sz="1600" u="none" cap="none" strike="noStrike">
                <a:solidFill>
                  <a:srgbClr val="254E3F"/>
                </a:solidFill>
                <a:latin typeface="Nunito"/>
                <a:ea typeface="Nunito"/>
                <a:cs typeface="Nunito"/>
                <a:sym typeface="Nunito"/>
              </a:rPr>
              <a:t>Initials only.</a:t>
            </a:r>
            <a:endParaRPr sz="1800"/>
          </a:p>
        </p:txBody>
      </p:sp>
      <p:sp>
        <p:nvSpPr>
          <p:cNvPr id="468" name="Google Shape;468;p16"/>
          <p:cNvSpPr/>
          <p:nvPr/>
        </p:nvSpPr>
        <p:spPr>
          <a:xfrm>
            <a:off x="768640" y="4074717"/>
            <a:ext cx="2120100" cy="80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00"/>
              <a:buFont typeface="Nunito"/>
              <a:buNone/>
            </a:pPr>
            <a:r>
              <a:rPr b="0" i="0" lang="en-US" sz="1200" u="none" cap="none" strike="noStrike">
                <a:solidFill>
                  <a:srgbClr val="5D2707"/>
                </a:solidFill>
                <a:latin typeface="Nunito"/>
                <a:ea typeface="Nunito"/>
                <a:cs typeface="Nunito"/>
                <a:sym typeface="Nunito"/>
              </a:rPr>
              <a:t>One column per student who has a plan. First initial and last initial. Nothing else leaves this room.</a:t>
            </a:r>
            <a:endParaRPr sz="1600"/>
          </a:p>
        </p:txBody>
      </p:sp>
      <p:sp>
        <p:nvSpPr>
          <p:cNvPr id="469" name="Google Shape;469;p16"/>
          <p:cNvSpPr/>
          <p:nvPr/>
        </p:nvSpPr>
        <p:spPr>
          <a:xfrm>
            <a:off x="3388650" y="2515850"/>
            <a:ext cx="2559900" cy="26817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470" name="Google Shape;470;p16"/>
          <p:cNvSpPr/>
          <p:nvPr/>
        </p:nvSpPr>
        <p:spPr>
          <a:xfrm>
            <a:off x="3388640" y="2515850"/>
            <a:ext cx="2559900" cy="60000"/>
          </a:xfrm>
          <a:prstGeom prst="rect">
            <a:avLst/>
          </a:prstGeom>
          <a:solidFill>
            <a:srgbClr val="5947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471" name="Google Shape;471;p16"/>
          <p:cNvSpPr/>
          <p:nvPr/>
        </p:nvSpPr>
        <p:spPr>
          <a:xfrm>
            <a:off x="3608640" y="2730567"/>
            <a:ext cx="2120100" cy="36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947E5"/>
              </a:buClr>
              <a:buSzPts val="2400"/>
              <a:buFont typeface="Nunito"/>
              <a:buNone/>
            </a:pPr>
            <a:r>
              <a:rPr i="0" lang="en-US" sz="2600" u="none" cap="none" strike="noStrike">
                <a:solidFill>
                  <a:srgbClr val="5947E5"/>
                </a:solidFill>
                <a:latin typeface="Nunito Black"/>
                <a:ea typeface="Nunito Black"/>
                <a:cs typeface="Nunito Black"/>
                <a:sym typeface="Nunito Black"/>
              </a:rPr>
              <a:t>2</a:t>
            </a:r>
            <a:endParaRPr sz="1600">
              <a:latin typeface="Nunito Black"/>
              <a:ea typeface="Nunito Black"/>
              <a:cs typeface="Nunito Black"/>
              <a:sym typeface="Nunito Black"/>
            </a:endParaRPr>
          </a:p>
        </p:txBody>
      </p:sp>
      <p:sp>
        <p:nvSpPr>
          <p:cNvPr id="472" name="Google Shape;472;p16"/>
          <p:cNvSpPr/>
          <p:nvPr/>
        </p:nvSpPr>
        <p:spPr>
          <a:xfrm>
            <a:off x="3608640" y="3215850"/>
            <a:ext cx="2120100" cy="69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200"/>
              <a:buFont typeface="Nunito"/>
              <a:buNone/>
            </a:pPr>
            <a:r>
              <a:rPr b="1" i="0" lang="en-US" sz="1600" u="none" cap="none" strike="noStrike">
                <a:solidFill>
                  <a:srgbClr val="254E3F"/>
                </a:solidFill>
                <a:latin typeface="Nunito"/>
                <a:ea typeface="Nunito"/>
                <a:cs typeface="Nunito"/>
                <a:sym typeface="Nunito"/>
              </a:rPr>
              <a:t>Read the accommodations page. Only that page.</a:t>
            </a:r>
            <a:endParaRPr sz="1800"/>
          </a:p>
        </p:txBody>
      </p:sp>
      <p:sp>
        <p:nvSpPr>
          <p:cNvPr id="473" name="Google Shape;473;p16"/>
          <p:cNvSpPr/>
          <p:nvPr/>
        </p:nvSpPr>
        <p:spPr>
          <a:xfrm>
            <a:off x="3608640" y="4074717"/>
            <a:ext cx="2120100" cy="80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00"/>
              <a:buFont typeface="Nunito"/>
              <a:buNone/>
            </a:pPr>
            <a:r>
              <a:rPr b="0" i="0" lang="en-US" sz="1200" u="none" cap="none" strike="noStrike">
                <a:solidFill>
                  <a:srgbClr val="5D2707"/>
                </a:solidFill>
                <a:latin typeface="Nunito"/>
                <a:ea typeface="Nunito"/>
                <a:cs typeface="Nunito"/>
                <a:sym typeface="Nunito"/>
              </a:rPr>
              <a:t>Not the whole IEP. Not the PLAAFP. The accommodations and supports page, and the BIP if there is one.</a:t>
            </a:r>
            <a:endParaRPr sz="1600"/>
          </a:p>
        </p:txBody>
      </p:sp>
      <p:sp>
        <p:nvSpPr>
          <p:cNvPr id="474" name="Google Shape;474;p16"/>
          <p:cNvSpPr/>
          <p:nvPr/>
        </p:nvSpPr>
        <p:spPr>
          <a:xfrm>
            <a:off x="6228650" y="2515850"/>
            <a:ext cx="2559900" cy="26817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475" name="Google Shape;475;p16"/>
          <p:cNvSpPr/>
          <p:nvPr/>
        </p:nvSpPr>
        <p:spPr>
          <a:xfrm>
            <a:off x="6228640" y="2515850"/>
            <a:ext cx="2559900" cy="60000"/>
          </a:xfrm>
          <a:prstGeom prst="rect">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476" name="Google Shape;476;p16"/>
          <p:cNvSpPr/>
          <p:nvPr/>
        </p:nvSpPr>
        <p:spPr>
          <a:xfrm>
            <a:off x="6448640" y="2730567"/>
            <a:ext cx="2120100" cy="36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2400"/>
              <a:buFont typeface="Nunito"/>
              <a:buNone/>
            </a:pPr>
            <a:r>
              <a:rPr i="0" lang="en-US" sz="2600" u="none" cap="none" strike="noStrike">
                <a:solidFill>
                  <a:srgbClr val="1C7C6C"/>
                </a:solidFill>
                <a:latin typeface="Nunito Black"/>
                <a:ea typeface="Nunito Black"/>
                <a:cs typeface="Nunito Black"/>
                <a:sym typeface="Nunito Black"/>
              </a:rPr>
              <a:t>3</a:t>
            </a:r>
            <a:endParaRPr sz="1600">
              <a:latin typeface="Nunito Black"/>
              <a:ea typeface="Nunito Black"/>
              <a:cs typeface="Nunito Black"/>
              <a:sym typeface="Nunito Black"/>
            </a:endParaRPr>
          </a:p>
        </p:txBody>
      </p:sp>
      <p:sp>
        <p:nvSpPr>
          <p:cNvPr id="477" name="Google Shape;477;p16"/>
          <p:cNvSpPr/>
          <p:nvPr/>
        </p:nvSpPr>
        <p:spPr>
          <a:xfrm>
            <a:off x="6448640" y="3215850"/>
            <a:ext cx="2120100" cy="69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200"/>
              <a:buFont typeface="Nunito"/>
              <a:buNone/>
            </a:pPr>
            <a:r>
              <a:rPr b="1" i="0" lang="en-US" sz="1600" u="none" cap="none" strike="noStrike">
                <a:solidFill>
                  <a:srgbClr val="254E3F"/>
                </a:solidFill>
                <a:latin typeface="Nunito"/>
                <a:ea typeface="Nunito"/>
                <a:cs typeface="Nunito"/>
                <a:sym typeface="Nunito"/>
              </a:rPr>
              <a:t>Put a mark in the row, not a name in a box.</a:t>
            </a:r>
            <a:endParaRPr sz="1800"/>
          </a:p>
        </p:txBody>
      </p:sp>
      <p:sp>
        <p:nvSpPr>
          <p:cNvPr id="478" name="Google Shape;478;p16"/>
          <p:cNvSpPr/>
          <p:nvPr/>
        </p:nvSpPr>
        <p:spPr>
          <a:xfrm>
            <a:off x="6448640" y="4074717"/>
            <a:ext cx="2120100" cy="80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00"/>
              <a:buFont typeface="Nunito"/>
              <a:buNone/>
            </a:pPr>
            <a:r>
              <a:rPr b="0" i="0" lang="en-US" sz="1200" u="none" cap="none" strike="noStrike">
                <a:solidFill>
                  <a:srgbClr val="5D2707"/>
                </a:solidFill>
                <a:latin typeface="Nunito"/>
                <a:ea typeface="Nunito"/>
                <a:cs typeface="Nunito"/>
                <a:sym typeface="Nunito"/>
              </a:rPr>
              <a:t>For every accommodation, find the row that matches what you would actually DO — and mark that student's column.</a:t>
            </a:r>
            <a:endParaRPr sz="1600"/>
          </a:p>
        </p:txBody>
      </p:sp>
      <p:sp>
        <p:nvSpPr>
          <p:cNvPr id="479" name="Google Shape;479;p16"/>
          <p:cNvSpPr/>
          <p:nvPr/>
        </p:nvSpPr>
        <p:spPr>
          <a:xfrm>
            <a:off x="9068650" y="2515850"/>
            <a:ext cx="2559900" cy="26817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480" name="Google Shape;480;p16"/>
          <p:cNvSpPr/>
          <p:nvPr/>
        </p:nvSpPr>
        <p:spPr>
          <a:xfrm>
            <a:off x="9068640" y="2515850"/>
            <a:ext cx="2559900" cy="60000"/>
          </a:xfrm>
          <a:prstGeom prst="rect">
            <a:avLst/>
          </a:prstGeom>
          <a:solidFill>
            <a:srgbClr val="E63A8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481" name="Google Shape;481;p16"/>
          <p:cNvSpPr/>
          <p:nvPr/>
        </p:nvSpPr>
        <p:spPr>
          <a:xfrm>
            <a:off x="9288640" y="2730567"/>
            <a:ext cx="2120100" cy="36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63A89"/>
              </a:buClr>
              <a:buSzPts val="2400"/>
              <a:buFont typeface="Nunito"/>
              <a:buNone/>
            </a:pPr>
            <a:r>
              <a:rPr i="0" lang="en-US" sz="2600" u="none" cap="none" strike="noStrike">
                <a:solidFill>
                  <a:srgbClr val="E63A89"/>
                </a:solidFill>
                <a:latin typeface="Nunito Black"/>
                <a:ea typeface="Nunito Black"/>
                <a:cs typeface="Nunito Black"/>
                <a:sym typeface="Nunito Black"/>
              </a:rPr>
              <a:t>4</a:t>
            </a:r>
            <a:endParaRPr sz="1600">
              <a:latin typeface="Nunito Black"/>
              <a:ea typeface="Nunito Black"/>
              <a:cs typeface="Nunito Black"/>
              <a:sym typeface="Nunito Black"/>
            </a:endParaRPr>
          </a:p>
        </p:txBody>
      </p:sp>
      <p:sp>
        <p:nvSpPr>
          <p:cNvPr id="482" name="Google Shape;482;p16"/>
          <p:cNvSpPr/>
          <p:nvPr/>
        </p:nvSpPr>
        <p:spPr>
          <a:xfrm>
            <a:off x="9288640" y="3215850"/>
            <a:ext cx="2120100" cy="69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200"/>
              <a:buFont typeface="Nunito"/>
              <a:buNone/>
            </a:pPr>
            <a:r>
              <a:rPr b="1" i="0" lang="en-US" sz="1600" u="none" cap="none" strike="noStrike">
                <a:solidFill>
                  <a:srgbClr val="254E3F"/>
                </a:solidFill>
                <a:latin typeface="Nunito"/>
                <a:ea typeface="Nunito"/>
                <a:cs typeface="Nunito"/>
                <a:sym typeface="Nunito"/>
              </a:rPr>
              <a:t>Now look down the rows.</a:t>
            </a:r>
            <a:endParaRPr sz="1800"/>
          </a:p>
        </p:txBody>
      </p:sp>
      <p:sp>
        <p:nvSpPr>
          <p:cNvPr id="483" name="Google Shape;483;p16"/>
          <p:cNvSpPr/>
          <p:nvPr/>
        </p:nvSpPr>
        <p:spPr>
          <a:xfrm>
            <a:off x="9288640" y="4074717"/>
            <a:ext cx="2120100" cy="80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00"/>
              <a:buFont typeface="Nunito"/>
              <a:buNone/>
            </a:pPr>
            <a:r>
              <a:rPr b="0" i="0" lang="en-US" sz="1200" u="none" cap="none" strike="noStrike">
                <a:solidFill>
                  <a:srgbClr val="5D2707"/>
                </a:solidFill>
                <a:latin typeface="Nunito"/>
                <a:ea typeface="Nunito"/>
                <a:cs typeface="Nunito"/>
                <a:sym typeface="Nunito"/>
              </a:rPr>
              <a:t>Count the marks. The rows with three or more marks are your routines. Those are not accommodations anymore. That is how your class runs.</a:t>
            </a:r>
            <a:endParaRPr sz="1600"/>
          </a:p>
        </p:txBody>
      </p:sp>
      <p:grpSp>
        <p:nvGrpSpPr>
          <p:cNvPr id="484" name="Google Shape;484;p16"/>
          <p:cNvGrpSpPr/>
          <p:nvPr/>
        </p:nvGrpSpPr>
        <p:grpSpPr>
          <a:xfrm>
            <a:off x="311700" y="6246124"/>
            <a:ext cx="1400100" cy="300000"/>
            <a:chOff x="548650" y="6295025"/>
            <a:chExt cx="1400100" cy="300000"/>
          </a:xfrm>
        </p:grpSpPr>
        <p:sp>
          <p:nvSpPr>
            <p:cNvPr id="485" name="Google Shape;485;p16"/>
            <p:cNvSpPr/>
            <p:nvPr/>
          </p:nvSpPr>
          <p:spPr>
            <a:xfrm>
              <a:off x="548650" y="6295025"/>
              <a:ext cx="1400100" cy="300000"/>
            </a:xfrm>
            <a:prstGeom prst="roundRect">
              <a:avLst>
                <a:gd fmla="val 25000" name="adj"/>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p>
          </p:txBody>
        </p:sp>
        <p:sp>
          <p:nvSpPr>
            <p:cNvPr id="486" name="Google Shape;486;p16"/>
            <p:cNvSpPr/>
            <p:nvPr/>
          </p:nvSpPr>
          <p:spPr>
            <a:xfrm>
              <a:off x="632350" y="6329950"/>
              <a:ext cx="1232700" cy="200100"/>
            </a:xfrm>
            <a:prstGeom prst="rect">
              <a:avLst/>
            </a:prstGeom>
            <a:solidFill>
              <a:srgbClr val="1C7C6C"/>
            </a:solid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850"/>
                <a:buFont typeface="Nunito"/>
                <a:buNone/>
              </a:pPr>
              <a:r>
                <a:rPr b="1" i="0" lang="en-US" sz="1350" u="none" cap="none" strike="noStrike">
                  <a:solidFill>
                    <a:srgbClr val="FFFFFF"/>
                  </a:solidFill>
                  <a:latin typeface="Nunito"/>
                  <a:ea typeface="Nunito"/>
                  <a:cs typeface="Nunito"/>
                  <a:sym typeface="Nunito"/>
                </a:rPr>
                <a:t>barbersped.org</a:t>
              </a:r>
              <a:endParaRPr b="1" sz="1900"/>
            </a:p>
          </p:txBody>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alpha val="89999"/>
          </a:srgbClr>
        </a:solidFill>
      </p:bgPr>
    </p:bg>
    <p:spTree>
      <p:nvGrpSpPr>
        <p:cNvPr id="491" name="Shape 491"/>
        <p:cNvGrpSpPr/>
        <p:nvPr/>
      </p:nvGrpSpPr>
      <p:grpSpPr>
        <a:xfrm>
          <a:off x="0" y="0"/>
          <a:ext cx="0" cy="0"/>
          <a:chOff x="0" y="0"/>
          <a:chExt cx="0" cy="0"/>
        </a:xfrm>
      </p:grpSpPr>
      <p:sp>
        <p:nvSpPr>
          <p:cNvPr id="492" name="Google Shape;492;p17"/>
          <p:cNvSpPr/>
          <p:nvPr/>
        </p:nvSpPr>
        <p:spPr>
          <a:xfrm>
            <a:off x="548640" y="560000"/>
            <a:ext cx="11064240" cy="26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1000"/>
              <a:buFont typeface="Nunito"/>
              <a:buNone/>
            </a:pPr>
            <a:r>
              <a:rPr b="1" i="0" lang="en-US" sz="1200" u="none" cap="none" strike="noStrike">
                <a:solidFill>
                  <a:srgbClr val="1C7C6C"/>
                </a:solidFill>
                <a:latin typeface="Nunito"/>
                <a:ea typeface="Nunito"/>
                <a:cs typeface="Nunito"/>
                <a:sym typeface="Nunito"/>
              </a:rPr>
              <a:t>THE PART NOBODY TELLS YOU</a:t>
            </a:r>
            <a:endParaRPr sz="1600"/>
          </a:p>
        </p:txBody>
      </p:sp>
      <p:sp>
        <p:nvSpPr>
          <p:cNvPr id="493" name="Google Shape;493;p17"/>
          <p:cNvSpPr/>
          <p:nvPr/>
        </p:nvSpPr>
        <p:spPr>
          <a:xfrm>
            <a:off x="548640" y="649815"/>
            <a:ext cx="10064100" cy="99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2600"/>
              <a:buFont typeface="Nunito"/>
              <a:buNone/>
            </a:pPr>
            <a:r>
              <a:rPr i="0" lang="en-US" sz="3000" u="none" cap="none" strike="noStrike">
                <a:solidFill>
                  <a:srgbClr val="254E3F"/>
                </a:solidFill>
                <a:latin typeface="Nunito Black"/>
                <a:ea typeface="Nunito Black"/>
                <a:cs typeface="Nunito Black"/>
                <a:sym typeface="Nunito Black"/>
              </a:rPr>
              <a:t>You just built your data sheet.</a:t>
            </a:r>
            <a:endParaRPr sz="1800">
              <a:latin typeface="Nunito Black"/>
              <a:ea typeface="Nunito Black"/>
              <a:cs typeface="Nunito Black"/>
              <a:sym typeface="Nunito Black"/>
            </a:endParaRPr>
          </a:p>
        </p:txBody>
      </p:sp>
      <p:sp>
        <p:nvSpPr>
          <p:cNvPr id="494" name="Google Shape;494;p17"/>
          <p:cNvSpPr/>
          <p:nvPr/>
        </p:nvSpPr>
        <p:spPr>
          <a:xfrm>
            <a:off x="548640" y="1492703"/>
            <a:ext cx="9464100" cy="42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3C00"/>
              </a:buClr>
              <a:buSzPts val="1300"/>
              <a:buFont typeface="Nunito"/>
              <a:buNone/>
            </a:pPr>
            <a:r>
              <a:rPr b="1" i="0" lang="en-US" sz="1700" u="none" cap="none" strike="noStrike">
                <a:solidFill>
                  <a:srgbClr val="A03C00"/>
                </a:solidFill>
                <a:latin typeface="Nunito"/>
                <a:ea typeface="Nunito"/>
                <a:cs typeface="Nunito"/>
                <a:sym typeface="Nunito"/>
              </a:rPr>
              <a:t>You have been doing the work. This is how it finally counts. Add a date column — that's it.</a:t>
            </a:r>
            <a:endParaRPr sz="1800"/>
          </a:p>
        </p:txBody>
      </p:sp>
      <p:sp>
        <p:nvSpPr>
          <p:cNvPr id="495" name="Google Shape;495;p17"/>
          <p:cNvSpPr/>
          <p:nvPr/>
        </p:nvSpPr>
        <p:spPr>
          <a:xfrm>
            <a:off x="548650" y="1978175"/>
            <a:ext cx="11064300" cy="9387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496" name="Google Shape;496;p17"/>
          <p:cNvSpPr/>
          <p:nvPr/>
        </p:nvSpPr>
        <p:spPr>
          <a:xfrm>
            <a:off x="548650" y="1978175"/>
            <a:ext cx="80100" cy="938700"/>
          </a:xfrm>
          <a:prstGeom prst="rect">
            <a:avLst/>
          </a:prstGeom>
          <a:solidFill>
            <a:srgbClr val="A03C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497" name="Google Shape;497;p17"/>
          <p:cNvSpPr/>
          <p:nvPr/>
        </p:nvSpPr>
        <p:spPr>
          <a:xfrm>
            <a:off x="848640" y="2058402"/>
            <a:ext cx="10364100" cy="26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3C00"/>
              </a:buClr>
              <a:buSzPts val="1350"/>
              <a:buFont typeface="Nunito"/>
              <a:buNone/>
            </a:pPr>
            <a:r>
              <a:rPr i="0" lang="en-US" sz="1550" u="none" cap="none" strike="noStrike">
                <a:solidFill>
                  <a:srgbClr val="A03C00"/>
                </a:solidFill>
                <a:latin typeface="Nunito Black"/>
                <a:ea typeface="Nunito Black"/>
                <a:cs typeface="Nunito Black"/>
                <a:sym typeface="Nunito Black"/>
              </a:rPr>
              <a:t>Fidelity you can prove</a:t>
            </a:r>
            <a:endParaRPr sz="1600">
              <a:latin typeface="Nunito Black"/>
              <a:ea typeface="Nunito Black"/>
              <a:cs typeface="Nunito Black"/>
              <a:sym typeface="Nunito Black"/>
            </a:endParaRPr>
          </a:p>
        </p:txBody>
      </p:sp>
      <p:sp>
        <p:nvSpPr>
          <p:cNvPr id="498" name="Google Shape;498;p17"/>
          <p:cNvSpPr/>
          <p:nvPr/>
        </p:nvSpPr>
        <p:spPr>
          <a:xfrm>
            <a:off x="848640" y="2344082"/>
            <a:ext cx="10364100" cy="42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50"/>
              <a:buFont typeface="Nunito"/>
              <a:buNone/>
            </a:pPr>
            <a:r>
              <a:rPr b="0" i="0" lang="en-US" sz="1250" u="none" cap="none" strike="noStrike">
                <a:solidFill>
                  <a:srgbClr val="5D2707"/>
                </a:solidFill>
                <a:latin typeface="Nunito"/>
                <a:ea typeface="Nunito"/>
                <a:cs typeface="Nunito"/>
                <a:sym typeface="Nunito"/>
              </a:rPr>
              <a:t>The most common thing that goes wrong at an ARD is a teacher who has been implementing faithfully all year and cannot show it. A check in a box, once a day, on a chart already on your desk — that is documentation. It protects the student and it protects you.</a:t>
            </a:r>
            <a:endParaRPr sz="1600"/>
          </a:p>
        </p:txBody>
      </p:sp>
      <p:sp>
        <p:nvSpPr>
          <p:cNvPr id="499" name="Google Shape;499;p17"/>
          <p:cNvSpPr/>
          <p:nvPr/>
        </p:nvSpPr>
        <p:spPr>
          <a:xfrm>
            <a:off x="548650" y="3041277"/>
            <a:ext cx="11064300" cy="9387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500" name="Google Shape;500;p17"/>
          <p:cNvSpPr/>
          <p:nvPr/>
        </p:nvSpPr>
        <p:spPr>
          <a:xfrm>
            <a:off x="548650" y="3041277"/>
            <a:ext cx="80100" cy="938700"/>
          </a:xfrm>
          <a:prstGeom prst="rect">
            <a:avLst/>
          </a:prstGeom>
          <a:solidFill>
            <a:srgbClr val="5947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501" name="Google Shape;501;p17"/>
          <p:cNvSpPr/>
          <p:nvPr/>
        </p:nvSpPr>
        <p:spPr>
          <a:xfrm>
            <a:off x="848640" y="3138146"/>
            <a:ext cx="10364100" cy="26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947E5"/>
              </a:buClr>
              <a:buSzPts val="1350"/>
              <a:buFont typeface="Nunito"/>
              <a:buNone/>
            </a:pPr>
            <a:r>
              <a:rPr i="0" lang="en-US" sz="1550" u="none" cap="none" strike="noStrike">
                <a:solidFill>
                  <a:srgbClr val="5947E5"/>
                </a:solidFill>
                <a:latin typeface="Nunito Black"/>
                <a:ea typeface="Nunito Black"/>
                <a:cs typeface="Nunito Black"/>
                <a:sym typeface="Nunito Black"/>
              </a:rPr>
              <a:t>Behavior data as a byproduct</a:t>
            </a:r>
            <a:endParaRPr sz="1600">
              <a:latin typeface="Nunito Black"/>
              <a:ea typeface="Nunito Black"/>
              <a:cs typeface="Nunito Black"/>
              <a:sym typeface="Nunito Black"/>
            </a:endParaRPr>
          </a:p>
        </p:txBody>
      </p:sp>
      <p:sp>
        <p:nvSpPr>
          <p:cNvPr id="502" name="Google Shape;502;p17"/>
          <p:cNvSpPr/>
          <p:nvPr/>
        </p:nvSpPr>
        <p:spPr>
          <a:xfrm>
            <a:off x="848640" y="3423826"/>
            <a:ext cx="10364100" cy="42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50"/>
              <a:buFont typeface="Nunito"/>
              <a:buNone/>
            </a:pPr>
            <a:r>
              <a:rPr b="0" i="0" lang="en-US" sz="1250" u="none" cap="none" strike="noStrike">
                <a:solidFill>
                  <a:srgbClr val="5D2707"/>
                </a:solidFill>
                <a:latin typeface="Nunito"/>
                <a:ea typeface="Nunito"/>
                <a:cs typeface="Nunito"/>
                <a:sym typeface="Nunito"/>
              </a:rPr>
              <a:t>If the check-in loop is already scheduled, then “did he start within two minutes of the prompt” is a tally mark, not a second job. A BIP that asks you to collect data on the same behavior you are already supporting is one task, not two.</a:t>
            </a:r>
            <a:endParaRPr sz="1600"/>
          </a:p>
        </p:txBody>
      </p:sp>
      <p:sp>
        <p:nvSpPr>
          <p:cNvPr id="503" name="Google Shape;503;p17"/>
          <p:cNvSpPr/>
          <p:nvPr/>
        </p:nvSpPr>
        <p:spPr>
          <a:xfrm>
            <a:off x="548650" y="4104379"/>
            <a:ext cx="11064300" cy="9387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504" name="Google Shape;504;p17"/>
          <p:cNvSpPr/>
          <p:nvPr/>
        </p:nvSpPr>
        <p:spPr>
          <a:xfrm>
            <a:off x="548650" y="4104379"/>
            <a:ext cx="80100" cy="938700"/>
          </a:xfrm>
          <a:prstGeom prst="rect">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505" name="Google Shape;505;p17"/>
          <p:cNvSpPr/>
          <p:nvPr/>
        </p:nvSpPr>
        <p:spPr>
          <a:xfrm>
            <a:off x="848640" y="4217891"/>
            <a:ext cx="10364100" cy="26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1350"/>
              <a:buFont typeface="Nunito"/>
              <a:buNone/>
            </a:pPr>
            <a:r>
              <a:rPr i="0" lang="en-US" sz="1550" u="none" cap="none" strike="noStrike">
                <a:solidFill>
                  <a:srgbClr val="1C7C6C"/>
                </a:solidFill>
                <a:latin typeface="Nunito Black"/>
                <a:ea typeface="Nunito Black"/>
                <a:cs typeface="Nunito Black"/>
                <a:sym typeface="Nunito Black"/>
              </a:rPr>
              <a:t>Tier 2 and 3, already done</a:t>
            </a:r>
            <a:endParaRPr sz="1600">
              <a:latin typeface="Nunito Black"/>
              <a:ea typeface="Nunito Black"/>
              <a:cs typeface="Nunito Black"/>
              <a:sym typeface="Nunito Black"/>
            </a:endParaRPr>
          </a:p>
        </p:txBody>
      </p:sp>
      <p:sp>
        <p:nvSpPr>
          <p:cNvPr id="506" name="Google Shape;506;p17"/>
          <p:cNvSpPr/>
          <p:nvPr/>
        </p:nvSpPr>
        <p:spPr>
          <a:xfrm>
            <a:off x="848640" y="4503570"/>
            <a:ext cx="10364100" cy="42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50"/>
              <a:buFont typeface="Nunito"/>
              <a:buNone/>
            </a:pPr>
            <a:r>
              <a:rPr b="0" i="0" lang="en-US" sz="1250" u="none" cap="none" strike="noStrike">
                <a:solidFill>
                  <a:srgbClr val="5D2707"/>
                </a:solidFill>
                <a:latin typeface="Nunito"/>
                <a:ea typeface="Nunito"/>
                <a:cs typeface="Nunito"/>
                <a:sym typeface="Nunito"/>
              </a:rPr>
              <a:t>The undiagnosed students sitting in the same structures generate the same data. The RTI documentation you usually reconstruct from memory at 4:00 on referral day is instead just… there.</a:t>
            </a:r>
            <a:endParaRPr sz="1600"/>
          </a:p>
        </p:txBody>
      </p:sp>
      <p:sp>
        <p:nvSpPr>
          <p:cNvPr id="507" name="Google Shape;507;p17"/>
          <p:cNvSpPr/>
          <p:nvPr/>
        </p:nvSpPr>
        <p:spPr>
          <a:xfrm>
            <a:off x="548650" y="5207688"/>
            <a:ext cx="11064300" cy="470400"/>
          </a:xfrm>
          <a:prstGeom prst="roundRect">
            <a:avLst>
              <a:gd fmla="val 6000" name="adj"/>
            </a:avLst>
          </a:prstGeom>
          <a:solidFill>
            <a:srgbClr val="254E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508" name="Google Shape;508;p17"/>
          <p:cNvSpPr/>
          <p:nvPr/>
        </p:nvSpPr>
        <p:spPr>
          <a:xfrm>
            <a:off x="848650" y="5170300"/>
            <a:ext cx="10464300" cy="564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450"/>
              <a:buFont typeface="Nunito"/>
              <a:buNone/>
            </a:pPr>
            <a:r>
              <a:rPr b="1" i="0" lang="en-US" sz="1850" u="none" cap="none" strike="noStrike">
                <a:solidFill>
                  <a:srgbClr val="FFFFFF"/>
                </a:solidFill>
                <a:latin typeface="Nunito"/>
                <a:ea typeface="Nunito"/>
                <a:cs typeface="Nunito"/>
                <a:sym typeface="Nunito"/>
              </a:rPr>
              <a:t>You cannot collect data on a support you deliver inconsistently.</a:t>
            </a:r>
            <a:endParaRPr sz="1800"/>
          </a:p>
        </p:txBody>
      </p:sp>
      <p:grpSp>
        <p:nvGrpSpPr>
          <p:cNvPr id="509" name="Google Shape;509;p17"/>
          <p:cNvGrpSpPr/>
          <p:nvPr/>
        </p:nvGrpSpPr>
        <p:grpSpPr>
          <a:xfrm>
            <a:off x="311700" y="6246124"/>
            <a:ext cx="1400100" cy="300000"/>
            <a:chOff x="548650" y="6295025"/>
            <a:chExt cx="1400100" cy="300000"/>
          </a:xfrm>
        </p:grpSpPr>
        <p:sp>
          <p:nvSpPr>
            <p:cNvPr id="510" name="Google Shape;510;p17"/>
            <p:cNvSpPr/>
            <p:nvPr/>
          </p:nvSpPr>
          <p:spPr>
            <a:xfrm>
              <a:off x="548650" y="6295025"/>
              <a:ext cx="1400100" cy="300000"/>
            </a:xfrm>
            <a:prstGeom prst="roundRect">
              <a:avLst>
                <a:gd fmla="val 25000" name="adj"/>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p>
          </p:txBody>
        </p:sp>
        <p:sp>
          <p:nvSpPr>
            <p:cNvPr id="511" name="Google Shape;511;p17"/>
            <p:cNvSpPr/>
            <p:nvPr/>
          </p:nvSpPr>
          <p:spPr>
            <a:xfrm>
              <a:off x="632350" y="6329950"/>
              <a:ext cx="1232700" cy="200100"/>
            </a:xfrm>
            <a:prstGeom prst="rect">
              <a:avLst/>
            </a:prstGeom>
            <a:solidFill>
              <a:srgbClr val="1C7C6C"/>
            </a:solid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850"/>
                <a:buFont typeface="Nunito"/>
                <a:buNone/>
              </a:pPr>
              <a:r>
                <a:rPr b="1" i="0" lang="en-US" sz="1350" u="none" cap="none" strike="noStrike">
                  <a:solidFill>
                    <a:srgbClr val="FFFFFF"/>
                  </a:solidFill>
                  <a:latin typeface="Nunito"/>
                  <a:ea typeface="Nunito"/>
                  <a:cs typeface="Nunito"/>
                  <a:sym typeface="Nunito"/>
                </a:rPr>
                <a:t>barbersped.org</a:t>
              </a:r>
              <a:endParaRPr b="1" sz="1900"/>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alpha val="89999"/>
          </a:srgbClr>
        </a:solidFill>
      </p:bgPr>
    </p:bg>
    <p:spTree>
      <p:nvGrpSpPr>
        <p:cNvPr id="516" name="Shape 516"/>
        <p:cNvGrpSpPr/>
        <p:nvPr/>
      </p:nvGrpSpPr>
      <p:grpSpPr>
        <a:xfrm>
          <a:off x="0" y="0"/>
          <a:ext cx="0" cy="0"/>
          <a:chOff x="0" y="0"/>
          <a:chExt cx="0" cy="0"/>
        </a:xfrm>
      </p:grpSpPr>
      <p:sp>
        <p:nvSpPr>
          <p:cNvPr id="517" name="Google Shape;517;p18"/>
          <p:cNvSpPr/>
          <p:nvPr/>
        </p:nvSpPr>
        <p:spPr>
          <a:xfrm>
            <a:off x="548640" y="560000"/>
            <a:ext cx="11064240" cy="26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1000"/>
              <a:buFont typeface="Nunito"/>
              <a:buNone/>
            </a:pPr>
            <a:r>
              <a:rPr b="1" i="0" lang="en-US" sz="1200" u="none" cap="none" strike="noStrike">
                <a:solidFill>
                  <a:srgbClr val="1C7C6C"/>
                </a:solidFill>
                <a:latin typeface="Nunito"/>
                <a:ea typeface="Nunito"/>
                <a:cs typeface="Nunito"/>
                <a:sym typeface="Nunito"/>
              </a:rPr>
              <a:t>MONDAY MORNING</a:t>
            </a:r>
            <a:endParaRPr sz="1600"/>
          </a:p>
        </p:txBody>
      </p:sp>
      <p:sp>
        <p:nvSpPr>
          <p:cNvPr id="518" name="Google Shape;518;p18"/>
          <p:cNvSpPr/>
          <p:nvPr/>
        </p:nvSpPr>
        <p:spPr>
          <a:xfrm>
            <a:off x="548640" y="716041"/>
            <a:ext cx="10064100" cy="99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2600"/>
              <a:buFont typeface="Nunito"/>
              <a:buNone/>
            </a:pPr>
            <a:r>
              <a:rPr i="0" lang="en-US" sz="3000" u="none" cap="none" strike="noStrike">
                <a:solidFill>
                  <a:srgbClr val="254E3F"/>
                </a:solidFill>
                <a:latin typeface="Nunito Black"/>
                <a:ea typeface="Nunito Black"/>
                <a:cs typeface="Nunito Black"/>
                <a:sym typeface="Nunito Black"/>
              </a:rPr>
              <a:t>Pick the one you already do. Date it.</a:t>
            </a:r>
            <a:endParaRPr sz="1800">
              <a:latin typeface="Nunito Black"/>
              <a:ea typeface="Nunito Black"/>
              <a:cs typeface="Nunito Black"/>
              <a:sym typeface="Nunito Black"/>
            </a:endParaRPr>
          </a:p>
        </p:txBody>
      </p:sp>
      <p:sp>
        <p:nvSpPr>
          <p:cNvPr id="519" name="Google Shape;519;p18"/>
          <p:cNvSpPr/>
          <p:nvPr/>
        </p:nvSpPr>
        <p:spPr>
          <a:xfrm>
            <a:off x="548640" y="1688313"/>
            <a:ext cx="11064300" cy="1050000"/>
          </a:xfrm>
          <a:prstGeom prst="roundRect">
            <a:avLst>
              <a:gd fmla="val 6000" name="adj"/>
            </a:avLst>
          </a:prstGeom>
          <a:solidFill>
            <a:srgbClr val="F4E4D4"/>
          </a:solidFill>
          <a:ln cap="flat" cmpd="sng" w="12700">
            <a:solidFill>
              <a:srgbClr val="E0C8A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520" name="Google Shape;520;p18"/>
          <p:cNvSpPr/>
          <p:nvPr/>
        </p:nvSpPr>
        <p:spPr>
          <a:xfrm>
            <a:off x="548640" y="1688313"/>
            <a:ext cx="80100" cy="1050000"/>
          </a:xfrm>
          <a:prstGeom prst="rect">
            <a:avLst/>
          </a:prstGeom>
          <a:solidFill>
            <a:srgbClr val="A03C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521" name="Google Shape;521;p18"/>
          <p:cNvSpPr/>
          <p:nvPr/>
        </p:nvSpPr>
        <p:spPr>
          <a:xfrm>
            <a:off x="848640" y="1818313"/>
            <a:ext cx="10364100" cy="32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3C00"/>
              </a:buClr>
              <a:buSzPts val="1900"/>
              <a:buFont typeface="Nunito"/>
              <a:buNone/>
            </a:pPr>
            <a:r>
              <a:rPr i="0" lang="en-US" sz="2100" u="none" cap="none" strike="noStrike">
                <a:solidFill>
                  <a:srgbClr val="A03C00"/>
                </a:solidFill>
                <a:latin typeface="Nunito Black"/>
                <a:ea typeface="Nunito Black"/>
                <a:cs typeface="Nunito Black"/>
                <a:sym typeface="Nunito Black"/>
              </a:rPr>
              <a:t>Chunk the assignment on the board.</a:t>
            </a:r>
            <a:endParaRPr sz="1600">
              <a:latin typeface="Nunito Black"/>
              <a:ea typeface="Nunito Black"/>
              <a:cs typeface="Nunito Black"/>
              <a:sym typeface="Nunito Black"/>
            </a:endParaRPr>
          </a:p>
        </p:txBody>
      </p:sp>
      <p:sp>
        <p:nvSpPr>
          <p:cNvPr id="522" name="Google Shape;522;p18"/>
          <p:cNvSpPr/>
          <p:nvPr/>
        </p:nvSpPr>
        <p:spPr>
          <a:xfrm>
            <a:off x="848640" y="2201521"/>
            <a:ext cx="10364100" cy="39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100"/>
              <a:buFont typeface="Nunito"/>
              <a:buNone/>
            </a:pPr>
            <a:r>
              <a:rPr b="0" i="0" lang="en-US" sz="1300" u="none" cap="none" strike="noStrike">
                <a:solidFill>
                  <a:srgbClr val="5D2707"/>
                </a:solidFill>
                <a:latin typeface="Nunito"/>
                <a:ea typeface="Nunito"/>
                <a:cs typeface="Nunito"/>
                <a:sym typeface="Nunito"/>
              </a:rPr>
              <a:t>“Do 1–5. Stop. Check with me.”  ·  Whole class. Most of you are already chunking somewhere. Put it on the board, and it satisfies a startling number of the accommodations already in your plans.</a:t>
            </a:r>
            <a:endParaRPr sz="1600"/>
          </a:p>
        </p:txBody>
      </p:sp>
      <p:sp>
        <p:nvSpPr>
          <p:cNvPr id="523" name="Google Shape;523;p18"/>
          <p:cNvSpPr/>
          <p:nvPr/>
        </p:nvSpPr>
        <p:spPr>
          <a:xfrm>
            <a:off x="548660" y="2954339"/>
            <a:ext cx="5257800" cy="2247900"/>
          </a:xfrm>
          <a:prstGeom prst="roundRect">
            <a:avLst>
              <a:gd fmla="val 6000" name="adj"/>
            </a:avLst>
          </a:prstGeom>
          <a:solidFill>
            <a:srgbClr val="E9F0EC"/>
          </a:solidFill>
          <a:ln cap="flat" cmpd="sng" w="12700">
            <a:solidFill>
              <a:srgbClr val="C9DC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524" name="Google Shape;524;p18"/>
          <p:cNvSpPr/>
          <p:nvPr/>
        </p:nvSpPr>
        <p:spPr>
          <a:xfrm>
            <a:off x="548650" y="2954325"/>
            <a:ext cx="5257800" cy="64200"/>
          </a:xfrm>
          <a:prstGeom prst="rect">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525" name="Google Shape;525;p18"/>
          <p:cNvSpPr/>
          <p:nvPr/>
        </p:nvSpPr>
        <p:spPr>
          <a:xfrm>
            <a:off x="822960" y="3208313"/>
            <a:ext cx="4709100" cy="24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950"/>
              <a:buFont typeface="Nunito"/>
              <a:buNone/>
            </a:pPr>
            <a:r>
              <a:rPr b="1" i="0" lang="en-US" sz="1550" u="none" cap="none" strike="noStrike">
                <a:solidFill>
                  <a:srgbClr val="1C7C6C"/>
                </a:solidFill>
                <a:latin typeface="Nunito"/>
                <a:ea typeface="Nunito"/>
                <a:cs typeface="Nunito"/>
                <a:sym typeface="Nunito"/>
              </a:rPr>
              <a:t>WHAT WE ARE ASKING FOR</a:t>
            </a:r>
            <a:endParaRPr sz="2000"/>
          </a:p>
        </p:txBody>
      </p:sp>
      <p:sp>
        <p:nvSpPr>
          <p:cNvPr id="526" name="Google Shape;526;p18"/>
          <p:cNvSpPr/>
          <p:nvPr/>
        </p:nvSpPr>
        <p:spPr>
          <a:xfrm>
            <a:off x="822960" y="3524163"/>
            <a:ext cx="4709100" cy="30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50"/>
              <a:buFont typeface="Nunito"/>
              <a:buNone/>
            </a:pPr>
            <a:r>
              <a:rPr b="0" i="0" lang="en-US" sz="1250" u="none" cap="none" strike="noStrike">
                <a:solidFill>
                  <a:srgbClr val="5D2707"/>
                </a:solidFill>
                <a:latin typeface="Nunito"/>
                <a:ea typeface="Nunito"/>
                <a:cs typeface="Nunito"/>
                <a:sym typeface="Nunito"/>
              </a:rPr>
              <a:t>·  Break the assignment into visible chunks — on the board, not per student</a:t>
            </a:r>
            <a:endParaRPr sz="1600"/>
          </a:p>
        </p:txBody>
      </p:sp>
      <p:sp>
        <p:nvSpPr>
          <p:cNvPr id="527" name="Google Shape;527;p18"/>
          <p:cNvSpPr/>
          <p:nvPr/>
        </p:nvSpPr>
        <p:spPr>
          <a:xfrm>
            <a:off x="822960" y="3957180"/>
            <a:ext cx="4709100" cy="30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50"/>
              <a:buFont typeface="Nunito"/>
              <a:buNone/>
            </a:pPr>
            <a:r>
              <a:rPr b="0" i="0" lang="en-US" sz="1250" u="none" cap="none" strike="noStrike">
                <a:solidFill>
                  <a:srgbClr val="5D2707"/>
                </a:solidFill>
                <a:latin typeface="Nunito"/>
                <a:ea typeface="Nunito"/>
                <a:cs typeface="Nunito"/>
                <a:sym typeface="Nunito"/>
              </a:rPr>
              <a:t>·  Walk a loop every 5–8 minutes; hit those desks in the first half of the lap</a:t>
            </a:r>
            <a:endParaRPr sz="1600"/>
          </a:p>
        </p:txBody>
      </p:sp>
      <p:sp>
        <p:nvSpPr>
          <p:cNvPr id="528" name="Google Shape;528;p18"/>
          <p:cNvSpPr/>
          <p:nvPr/>
        </p:nvSpPr>
        <p:spPr>
          <a:xfrm>
            <a:off x="822960" y="4368122"/>
            <a:ext cx="4709100" cy="30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50"/>
              <a:buFont typeface="Nunito"/>
              <a:buNone/>
            </a:pPr>
            <a:r>
              <a:rPr b="0" i="0" lang="en-US" sz="1250" u="none" cap="none" strike="noStrike">
                <a:solidFill>
                  <a:srgbClr val="5D2707"/>
                </a:solidFill>
                <a:latin typeface="Nunito"/>
                <a:ea typeface="Nunito"/>
                <a:cs typeface="Nunito"/>
                <a:sym typeface="Nunito"/>
              </a:rPr>
              <a:t>·  Say one specific thing about what's done. Two seconds.</a:t>
            </a:r>
            <a:endParaRPr sz="1600"/>
          </a:p>
        </p:txBody>
      </p:sp>
      <p:sp>
        <p:nvSpPr>
          <p:cNvPr id="529" name="Google Shape;529;p18"/>
          <p:cNvSpPr/>
          <p:nvPr/>
        </p:nvSpPr>
        <p:spPr>
          <a:xfrm>
            <a:off x="822960" y="4712839"/>
            <a:ext cx="4709100" cy="30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50"/>
              <a:buFont typeface="Nunito"/>
              <a:buNone/>
            </a:pPr>
            <a:r>
              <a:rPr b="0" i="0" lang="en-US" sz="1250" u="none" cap="none" strike="noStrike">
                <a:solidFill>
                  <a:srgbClr val="5D2707"/>
                </a:solidFill>
                <a:latin typeface="Nunito"/>
                <a:ea typeface="Nunito"/>
                <a:cs typeface="Nunito"/>
                <a:sym typeface="Nunito"/>
              </a:rPr>
              <a:t>·  Give the break after a chunk, not at the end of the period</a:t>
            </a:r>
            <a:endParaRPr sz="1600"/>
          </a:p>
        </p:txBody>
      </p:sp>
      <p:sp>
        <p:nvSpPr>
          <p:cNvPr id="530" name="Google Shape;530;p18"/>
          <p:cNvSpPr/>
          <p:nvPr/>
        </p:nvSpPr>
        <p:spPr>
          <a:xfrm>
            <a:off x="6355077" y="2954339"/>
            <a:ext cx="5257800" cy="2247900"/>
          </a:xfrm>
          <a:prstGeom prst="roundRect">
            <a:avLst>
              <a:gd fmla="val 6000" name="adj"/>
            </a:avLst>
          </a:prstGeom>
          <a:solidFill>
            <a:srgbClr val="FBE9F1"/>
          </a:solidFill>
          <a:ln cap="flat" cmpd="sng" w="12700">
            <a:solidFill>
              <a:srgbClr val="EFCAD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531" name="Google Shape;531;p18"/>
          <p:cNvSpPr/>
          <p:nvPr/>
        </p:nvSpPr>
        <p:spPr>
          <a:xfrm>
            <a:off x="6355075" y="2954325"/>
            <a:ext cx="5257800" cy="64200"/>
          </a:xfrm>
          <a:prstGeom prst="rect">
            <a:avLst/>
          </a:prstGeom>
          <a:solidFill>
            <a:srgbClr val="E63A8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532" name="Google Shape;532;p18"/>
          <p:cNvSpPr/>
          <p:nvPr/>
        </p:nvSpPr>
        <p:spPr>
          <a:xfrm>
            <a:off x="6629400" y="3208313"/>
            <a:ext cx="4709100" cy="24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63A89"/>
              </a:buClr>
              <a:buSzPts val="950"/>
              <a:buFont typeface="Nunito"/>
              <a:buNone/>
            </a:pPr>
            <a:r>
              <a:rPr b="1" i="0" lang="en-US" sz="1550" u="none" cap="none" strike="noStrike">
                <a:solidFill>
                  <a:srgbClr val="E63A89"/>
                </a:solidFill>
                <a:latin typeface="Nunito"/>
                <a:ea typeface="Nunito"/>
                <a:cs typeface="Nunito"/>
                <a:sym typeface="Nunito"/>
              </a:rPr>
              <a:t>WHAT WE ARE NOT ASKING FOR</a:t>
            </a:r>
            <a:endParaRPr sz="2000"/>
          </a:p>
        </p:txBody>
      </p:sp>
      <p:sp>
        <p:nvSpPr>
          <p:cNvPr id="533" name="Google Shape;533;p18"/>
          <p:cNvSpPr/>
          <p:nvPr/>
        </p:nvSpPr>
        <p:spPr>
          <a:xfrm>
            <a:off x="6629400" y="3524163"/>
            <a:ext cx="4709100" cy="30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50"/>
              <a:buFont typeface="Nunito"/>
              <a:buNone/>
            </a:pPr>
            <a:r>
              <a:rPr b="0" i="0" lang="en-US" sz="1250" u="none" cap="none" strike="noStrike">
                <a:solidFill>
                  <a:srgbClr val="5D2707"/>
                </a:solidFill>
                <a:latin typeface="Nunito"/>
                <a:ea typeface="Nunito"/>
                <a:cs typeface="Nunito"/>
                <a:sym typeface="Nunito"/>
              </a:rPr>
              <a:t>·  Prizes, tokens, or a treasure box</a:t>
            </a:r>
            <a:endParaRPr sz="1600"/>
          </a:p>
        </p:txBody>
      </p:sp>
      <p:sp>
        <p:nvSpPr>
          <p:cNvPr id="534" name="Google Shape;534;p18"/>
          <p:cNvSpPr/>
          <p:nvPr/>
        </p:nvSpPr>
        <p:spPr>
          <a:xfrm>
            <a:off x="6629400" y="3883596"/>
            <a:ext cx="4709100" cy="30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50"/>
              <a:buFont typeface="Nunito"/>
              <a:buNone/>
            </a:pPr>
            <a:r>
              <a:rPr b="0" i="0" lang="en-US" sz="1250" u="none" cap="none" strike="noStrike">
                <a:solidFill>
                  <a:srgbClr val="5D2707"/>
                </a:solidFill>
                <a:latin typeface="Nunito"/>
                <a:ea typeface="Nunito"/>
                <a:cs typeface="Nunito"/>
                <a:sym typeface="Nunito"/>
              </a:rPr>
              <a:t>·  A separate system for each student</a:t>
            </a:r>
            <a:endParaRPr sz="1600"/>
          </a:p>
        </p:txBody>
      </p:sp>
      <p:sp>
        <p:nvSpPr>
          <p:cNvPr id="535" name="Google Shape;535;p18"/>
          <p:cNvSpPr/>
          <p:nvPr/>
        </p:nvSpPr>
        <p:spPr>
          <a:xfrm>
            <a:off x="6629400" y="4323972"/>
            <a:ext cx="4709100" cy="30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50"/>
              <a:buFont typeface="Nunito"/>
              <a:buNone/>
            </a:pPr>
            <a:r>
              <a:rPr b="0" i="0" lang="en-US" sz="1250" u="none" cap="none" strike="noStrike">
                <a:solidFill>
                  <a:srgbClr val="5D2707"/>
                </a:solidFill>
                <a:latin typeface="Nunito"/>
                <a:ea typeface="Nunito"/>
                <a:cs typeface="Nunito"/>
                <a:sym typeface="Nunito"/>
              </a:rPr>
              <a:t>·  Anything you have to remember at a specific time for a specific kid</a:t>
            </a:r>
            <a:endParaRPr sz="1600"/>
          </a:p>
        </p:txBody>
      </p:sp>
      <p:sp>
        <p:nvSpPr>
          <p:cNvPr id="536" name="Google Shape;536;p18"/>
          <p:cNvSpPr/>
          <p:nvPr/>
        </p:nvSpPr>
        <p:spPr>
          <a:xfrm>
            <a:off x="6629400" y="4712839"/>
            <a:ext cx="4709100" cy="30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50"/>
              <a:buFont typeface="Nunito"/>
              <a:buNone/>
            </a:pPr>
            <a:r>
              <a:rPr b="0" i="0" lang="en-US" sz="1250" u="none" cap="none" strike="noStrike">
                <a:solidFill>
                  <a:srgbClr val="5D2707"/>
                </a:solidFill>
                <a:latin typeface="Nunito"/>
                <a:ea typeface="Nunito"/>
                <a:cs typeface="Nunito"/>
                <a:sym typeface="Nunito"/>
              </a:rPr>
              <a:t>·  Anything the student has to ask you for</a:t>
            </a:r>
            <a:endParaRPr sz="1600"/>
          </a:p>
        </p:txBody>
      </p:sp>
      <p:sp>
        <p:nvSpPr>
          <p:cNvPr id="537" name="Google Shape;537;p18"/>
          <p:cNvSpPr/>
          <p:nvPr/>
        </p:nvSpPr>
        <p:spPr>
          <a:xfrm>
            <a:off x="548640" y="5378498"/>
            <a:ext cx="11064300" cy="27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63A89"/>
              </a:buClr>
              <a:buSzPts val="1100"/>
              <a:buFont typeface="Nunito"/>
              <a:buNone/>
            </a:pPr>
            <a:r>
              <a:rPr b="1" i="0" lang="en-US" sz="1500" u="none" cap="none" strike="noStrike">
                <a:solidFill>
                  <a:srgbClr val="E63A89"/>
                </a:solidFill>
                <a:latin typeface="Nunito"/>
                <a:ea typeface="Nunito"/>
                <a:cs typeface="Nunito"/>
                <a:sym typeface="Nunito"/>
              </a:rPr>
              <a:t>That last one matters most. “Student will request help as needed” hands the job back to the exact system that isn't working.</a:t>
            </a:r>
            <a:endParaRPr sz="1800"/>
          </a:p>
        </p:txBody>
      </p:sp>
      <p:grpSp>
        <p:nvGrpSpPr>
          <p:cNvPr id="538" name="Google Shape;538;p18"/>
          <p:cNvGrpSpPr/>
          <p:nvPr/>
        </p:nvGrpSpPr>
        <p:grpSpPr>
          <a:xfrm>
            <a:off x="311700" y="6246124"/>
            <a:ext cx="1400100" cy="300000"/>
            <a:chOff x="548650" y="6295025"/>
            <a:chExt cx="1400100" cy="300000"/>
          </a:xfrm>
        </p:grpSpPr>
        <p:sp>
          <p:nvSpPr>
            <p:cNvPr id="539" name="Google Shape;539;p18"/>
            <p:cNvSpPr/>
            <p:nvPr/>
          </p:nvSpPr>
          <p:spPr>
            <a:xfrm>
              <a:off x="548650" y="6295025"/>
              <a:ext cx="1400100" cy="300000"/>
            </a:xfrm>
            <a:prstGeom prst="roundRect">
              <a:avLst>
                <a:gd fmla="val 25000" name="adj"/>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p>
          </p:txBody>
        </p:sp>
        <p:sp>
          <p:nvSpPr>
            <p:cNvPr id="540" name="Google Shape;540;p18"/>
            <p:cNvSpPr/>
            <p:nvPr/>
          </p:nvSpPr>
          <p:spPr>
            <a:xfrm>
              <a:off x="632350" y="6329950"/>
              <a:ext cx="1232700" cy="200100"/>
            </a:xfrm>
            <a:prstGeom prst="rect">
              <a:avLst/>
            </a:prstGeom>
            <a:solidFill>
              <a:srgbClr val="1C7C6C"/>
            </a:solid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850"/>
                <a:buFont typeface="Nunito"/>
                <a:buNone/>
              </a:pPr>
              <a:r>
                <a:rPr b="1" i="0" lang="en-US" sz="1350" u="none" cap="none" strike="noStrike">
                  <a:solidFill>
                    <a:srgbClr val="FFFFFF"/>
                  </a:solidFill>
                  <a:latin typeface="Nunito"/>
                  <a:ea typeface="Nunito"/>
                  <a:cs typeface="Nunito"/>
                  <a:sym typeface="Nunito"/>
                </a:rPr>
                <a:t>barbersped.org</a:t>
              </a:r>
              <a:endParaRPr b="1" sz="1900"/>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54E3F"/>
        </a:solidFill>
      </p:bgPr>
    </p:bg>
    <p:spTree>
      <p:nvGrpSpPr>
        <p:cNvPr id="545" name="Shape 545"/>
        <p:cNvGrpSpPr/>
        <p:nvPr/>
      </p:nvGrpSpPr>
      <p:grpSpPr>
        <a:xfrm>
          <a:off x="0" y="0"/>
          <a:ext cx="0" cy="0"/>
          <a:chOff x="0" y="0"/>
          <a:chExt cx="0" cy="0"/>
        </a:xfrm>
      </p:grpSpPr>
      <p:sp>
        <p:nvSpPr>
          <p:cNvPr id="546" name="Google Shape;546;p19"/>
          <p:cNvSpPr/>
          <p:nvPr/>
        </p:nvSpPr>
        <p:spPr>
          <a:xfrm>
            <a:off x="548650" y="1238800"/>
            <a:ext cx="11034600" cy="266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800"/>
              <a:buFont typeface="Nunito"/>
              <a:buNone/>
            </a:pPr>
            <a:r>
              <a:rPr i="0" lang="en-US" sz="5200" u="none" cap="none" strike="noStrike">
                <a:solidFill>
                  <a:srgbClr val="FFFFFF"/>
                </a:solidFill>
                <a:latin typeface="Nunito Black"/>
                <a:ea typeface="Nunito Black"/>
                <a:cs typeface="Nunito Black"/>
                <a:sym typeface="Nunito Black"/>
              </a:rPr>
              <a:t>Bring me your plans.</a:t>
            </a:r>
            <a:endParaRPr sz="2800">
              <a:latin typeface="Nunito Black"/>
              <a:ea typeface="Nunito Black"/>
              <a:cs typeface="Nunito Black"/>
              <a:sym typeface="Nunito Black"/>
            </a:endParaRPr>
          </a:p>
          <a:p>
            <a:pPr indent="0" lvl="0" marL="0" marR="0" rtl="0" algn="l">
              <a:spcBef>
                <a:spcPts val="0"/>
              </a:spcBef>
              <a:spcAft>
                <a:spcPts val="0"/>
              </a:spcAft>
              <a:buClr>
                <a:srgbClr val="1CC4A3"/>
              </a:buClr>
              <a:buSzPts val="3800"/>
              <a:buFont typeface="Nunito"/>
              <a:buNone/>
            </a:pPr>
            <a:r>
              <a:rPr i="0" lang="en-US" sz="4400" u="none" cap="none" strike="noStrike">
                <a:solidFill>
                  <a:srgbClr val="1CC4A3"/>
                </a:solidFill>
                <a:latin typeface="Nunito Black"/>
                <a:ea typeface="Nunito Black"/>
                <a:cs typeface="Nunito Black"/>
                <a:sym typeface="Nunito Black"/>
              </a:rPr>
              <a:t>I will show you what you have already built.</a:t>
            </a:r>
            <a:endParaRPr sz="2000">
              <a:latin typeface="Nunito Black"/>
              <a:ea typeface="Nunito Black"/>
              <a:cs typeface="Nunito Black"/>
              <a:sym typeface="Nunito Black"/>
            </a:endParaRPr>
          </a:p>
        </p:txBody>
      </p:sp>
      <p:sp>
        <p:nvSpPr>
          <p:cNvPr id="547" name="Google Shape;547;p19"/>
          <p:cNvSpPr/>
          <p:nvPr/>
        </p:nvSpPr>
        <p:spPr>
          <a:xfrm>
            <a:off x="548640" y="4650000"/>
            <a:ext cx="9600000" cy="40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8CFC0"/>
              </a:buClr>
              <a:buSzPts val="1500"/>
              <a:buFont typeface="Nunito"/>
              <a:buNone/>
            </a:pPr>
            <a:r>
              <a:rPr b="1" i="0" lang="en-US" sz="2000" u="none" cap="none" strike="noStrike">
                <a:solidFill>
                  <a:srgbClr val="D8CFC0"/>
                </a:solidFill>
                <a:latin typeface="Nunito"/>
                <a:ea typeface="Nunito"/>
                <a:cs typeface="Nunito"/>
                <a:sym typeface="Nunito"/>
              </a:rPr>
              <a:t>You should not have to be the first person who ever looked at all nine at once.</a:t>
            </a:r>
            <a:endParaRPr sz="1900"/>
          </a:p>
        </p:txBody>
      </p:sp>
      <p:grpSp>
        <p:nvGrpSpPr>
          <p:cNvPr id="548" name="Google Shape;548;p19"/>
          <p:cNvGrpSpPr/>
          <p:nvPr/>
        </p:nvGrpSpPr>
        <p:grpSpPr>
          <a:xfrm>
            <a:off x="311700" y="6246124"/>
            <a:ext cx="1400100" cy="300000"/>
            <a:chOff x="548650" y="6295025"/>
            <a:chExt cx="1400100" cy="300000"/>
          </a:xfrm>
        </p:grpSpPr>
        <p:sp>
          <p:nvSpPr>
            <p:cNvPr id="549" name="Google Shape;549;p19"/>
            <p:cNvSpPr/>
            <p:nvPr/>
          </p:nvSpPr>
          <p:spPr>
            <a:xfrm>
              <a:off x="548650" y="6295025"/>
              <a:ext cx="1400100" cy="300000"/>
            </a:xfrm>
            <a:prstGeom prst="roundRect">
              <a:avLst>
                <a:gd fmla="val 25000" name="adj"/>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p>
          </p:txBody>
        </p:sp>
        <p:sp>
          <p:nvSpPr>
            <p:cNvPr id="550" name="Google Shape;550;p19"/>
            <p:cNvSpPr/>
            <p:nvPr/>
          </p:nvSpPr>
          <p:spPr>
            <a:xfrm>
              <a:off x="632350" y="6329950"/>
              <a:ext cx="1232700" cy="200100"/>
            </a:xfrm>
            <a:prstGeom prst="rect">
              <a:avLst/>
            </a:prstGeom>
            <a:solidFill>
              <a:srgbClr val="1C7C6C"/>
            </a:solid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850"/>
                <a:buFont typeface="Nunito"/>
                <a:buNone/>
              </a:pPr>
              <a:r>
                <a:rPr b="1" i="0" lang="en-US" sz="1350" u="none" cap="none" strike="noStrike">
                  <a:solidFill>
                    <a:srgbClr val="FFFFFF"/>
                  </a:solidFill>
                  <a:latin typeface="Nunito"/>
                  <a:ea typeface="Nunito"/>
                  <a:cs typeface="Nunito"/>
                  <a:sym typeface="Nunito"/>
                </a:rPr>
                <a:t>barbersped.org</a:t>
              </a:r>
              <a:endParaRPr b="1" sz="1900"/>
            </a:p>
          </p:txBody>
        </p:sp>
      </p:grpSp>
      <p:grpSp>
        <p:nvGrpSpPr>
          <p:cNvPr id="551" name="Google Shape;551;p19"/>
          <p:cNvGrpSpPr/>
          <p:nvPr/>
        </p:nvGrpSpPr>
        <p:grpSpPr>
          <a:xfrm flipH="1" rot="10800000">
            <a:off x="548672" y="3772477"/>
            <a:ext cx="7286119" cy="143596"/>
            <a:chOff x="548640" y="3980000"/>
            <a:chExt cx="1700100" cy="69900"/>
          </a:xfrm>
        </p:grpSpPr>
        <p:sp>
          <p:nvSpPr>
            <p:cNvPr id="552" name="Google Shape;552;p19"/>
            <p:cNvSpPr/>
            <p:nvPr/>
          </p:nvSpPr>
          <p:spPr>
            <a:xfrm>
              <a:off x="548640" y="3980000"/>
              <a:ext cx="200100" cy="69900"/>
            </a:xfrm>
            <a:prstGeom prst="roundRect">
              <a:avLst>
                <a:gd fmla="val 40000" name="adj"/>
              </a:avLst>
            </a:prstGeom>
            <a:solidFill>
              <a:srgbClr val="A03C00"/>
            </a:solidFill>
            <a:ln>
              <a:noFill/>
            </a:ln>
          </p:spPr>
          <p:txBody>
            <a:bodyPr anchorCtr="0" anchor="ctr" bIns="391825" lIns="391825" spcFirstLastPara="1" rIns="391825" wrap="square" tIns="391825">
              <a:noAutofit/>
            </a:bodyPr>
            <a:lstStyle/>
            <a:p>
              <a:pPr indent="0" lvl="0" marL="0" rtl="0" algn="l">
                <a:spcBef>
                  <a:spcPts val="0"/>
                </a:spcBef>
                <a:spcAft>
                  <a:spcPts val="0"/>
                </a:spcAft>
                <a:buNone/>
              </a:pPr>
              <a:r>
                <a:t/>
              </a:r>
              <a:endParaRPr/>
            </a:p>
          </p:txBody>
        </p:sp>
        <p:sp>
          <p:nvSpPr>
            <p:cNvPr id="553" name="Google Shape;553;p19"/>
            <p:cNvSpPr/>
            <p:nvPr/>
          </p:nvSpPr>
          <p:spPr>
            <a:xfrm>
              <a:off x="848640" y="3980000"/>
              <a:ext cx="200100" cy="69900"/>
            </a:xfrm>
            <a:prstGeom prst="roundRect">
              <a:avLst>
                <a:gd fmla="val 40000" name="adj"/>
              </a:avLst>
            </a:prstGeom>
            <a:solidFill>
              <a:srgbClr val="5947E5"/>
            </a:solidFill>
            <a:ln>
              <a:noFill/>
            </a:ln>
          </p:spPr>
          <p:txBody>
            <a:bodyPr anchorCtr="0" anchor="ctr" bIns="391825" lIns="391825" spcFirstLastPara="1" rIns="391825" wrap="square" tIns="391825">
              <a:noAutofit/>
            </a:bodyPr>
            <a:lstStyle/>
            <a:p>
              <a:pPr indent="0" lvl="0" marL="0" rtl="0" algn="l">
                <a:spcBef>
                  <a:spcPts val="0"/>
                </a:spcBef>
                <a:spcAft>
                  <a:spcPts val="0"/>
                </a:spcAft>
                <a:buNone/>
              </a:pPr>
              <a:r>
                <a:t/>
              </a:r>
              <a:endParaRPr/>
            </a:p>
          </p:txBody>
        </p:sp>
        <p:sp>
          <p:nvSpPr>
            <p:cNvPr id="554" name="Google Shape;554;p19"/>
            <p:cNvSpPr/>
            <p:nvPr/>
          </p:nvSpPr>
          <p:spPr>
            <a:xfrm>
              <a:off x="1148640" y="3980000"/>
              <a:ext cx="200100" cy="69900"/>
            </a:xfrm>
            <a:prstGeom prst="roundRect">
              <a:avLst>
                <a:gd fmla="val 40000" name="adj"/>
              </a:avLst>
            </a:prstGeom>
            <a:solidFill>
              <a:srgbClr val="1C7C6C"/>
            </a:solidFill>
            <a:ln>
              <a:noFill/>
            </a:ln>
          </p:spPr>
          <p:txBody>
            <a:bodyPr anchorCtr="0" anchor="ctr" bIns="391825" lIns="391825" spcFirstLastPara="1" rIns="391825" wrap="square" tIns="391825">
              <a:noAutofit/>
            </a:bodyPr>
            <a:lstStyle/>
            <a:p>
              <a:pPr indent="0" lvl="0" marL="0" rtl="0" algn="l">
                <a:spcBef>
                  <a:spcPts val="0"/>
                </a:spcBef>
                <a:spcAft>
                  <a:spcPts val="0"/>
                </a:spcAft>
                <a:buNone/>
              </a:pPr>
              <a:r>
                <a:t/>
              </a:r>
              <a:endParaRPr/>
            </a:p>
          </p:txBody>
        </p:sp>
        <p:sp>
          <p:nvSpPr>
            <p:cNvPr id="555" name="Google Shape;555;p19"/>
            <p:cNvSpPr/>
            <p:nvPr/>
          </p:nvSpPr>
          <p:spPr>
            <a:xfrm>
              <a:off x="1448640" y="3980000"/>
              <a:ext cx="200100" cy="69900"/>
            </a:xfrm>
            <a:prstGeom prst="roundRect">
              <a:avLst>
                <a:gd fmla="val 40000" name="adj"/>
              </a:avLst>
            </a:prstGeom>
            <a:solidFill>
              <a:srgbClr val="E63A89"/>
            </a:solidFill>
            <a:ln>
              <a:noFill/>
            </a:ln>
          </p:spPr>
          <p:txBody>
            <a:bodyPr anchorCtr="0" anchor="ctr" bIns="391825" lIns="391825" spcFirstLastPara="1" rIns="391825" wrap="square" tIns="391825">
              <a:noAutofit/>
            </a:bodyPr>
            <a:lstStyle/>
            <a:p>
              <a:pPr indent="0" lvl="0" marL="0" rtl="0" algn="l">
                <a:spcBef>
                  <a:spcPts val="0"/>
                </a:spcBef>
                <a:spcAft>
                  <a:spcPts val="0"/>
                </a:spcAft>
                <a:buNone/>
              </a:pPr>
              <a:r>
                <a:t/>
              </a:r>
              <a:endParaRPr/>
            </a:p>
          </p:txBody>
        </p:sp>
        <p:sp>
          <p:nvSpPr>
            <p:cNvPr id="556" name="Google Shape;556;p19"/>
            <p:cNvSpPr/>
            <p:nvPr/>
          </p:nvSpPr>
          <p:spPr>
            <a:xfrm>
              <a:off x="1748640" y="3980000"/>
              <a:ext cx="200100" cy="69900"/>
            </a:xfrm>
            <a:prstGeom prst="roundRect">
              <a:avLst>
                <a:gd fmla="val 40000" name="adj"/>
              </a:avLst>
            </a:prstGeom>
            <a:solidFill>
              <a:srgbClr val="094999"/>
            </a:solidFill>
            <a:ln>
              <a:noFill/>
            </a:ln>
          </p:spPr>
          <p:txBody>
            <a:bodyPr anchorCtr="0" anchor="ctr" bIns="391825" lIns="391825" spcFirstLastPara="1" rIns="391825" wrap="square" tIns="391825">
              <a:noAutofit/>
            </a:bodyPr>
            <a:lstStyle/>
            <a:p>
              <a:pPr indent="0" lvl="0" marL="0" rtl="0" algn="l">
                <a:spcBef>
                  <a:spcPts val="0"/>
                </a:spcBef>
                <a:spcAft>
                  <a:spcPts val="0"/>
                </a:spcAft>
                <a:buNone/>
              </a:pPr>
              <a:r>
                <a:t/>
              </a:r>
              <a:endParaRPr/>
            </a:p>
          </p:txBody>
        </p:sp>
        <p:sp>
          <p:nvSpPr>
            <p:cNvPr id="557" name="Google Shape;557;p19"/>
            <p:cNvSpPr/>
            <p:nvPr/>
          </p:nvSpPr>
          <p:spPr>
            <a:xfrm>
              <a:off x="2048640" y="3980000"/>
              <a:ext cx="200100" cy="69900"/>
            </a:xfrm>
            <a:prstGeom prst="roundRect">
              <a:avLst>
                <a:gd fmla="val 40000" name="adj"/>
              </a:avLst>
            </a:prstGeom>
            <a:solidFill>
              <a:srgbClr val="8A6A00"/>
            </a:solidFill>
            <a:ln>
              <a:noFill/>
            </a:ln>
          </p:spPr>
          <p:txBody>
            <a:bodyPr anchorCtr="0" anchor="ctr" bIns="391825" lIns="391825" spcFirstLastPara="1" rIns="391825" wrap="square" tIns="391825">
              <a:noAutofit/>
            </a:bodyPr>
            <a:lstStyle/>
            <a:p>
              <a:pPr indent="0" lvl="0" marL="0" rtl="0" algn="l">
                <a:spcBef>
                  <a:spcPts val="0"/>
                </a:spcBef>
                <a:spcAft>
                  <a:spcPts val="0"/>
                </a:spcAft>
                <a:buNone/>
              </a:pPr>
              <a:r>
                <a:t/>
              </a: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alpha val="89999"/>
          </a:srgbClr>
        </a:solidFill>
      </p:bgPr>
    </p:bg>
    <p:spTree>
      <p:nvGrpSpPr>
        <p:cNvPr id="33" name="Shape 33"/>
        <p:cNvGrpSpPr/>
        <p:nvPr/>
      </p:nvGrpSpPr>
      <p:grpSpPr>
        <a:xfrm>
          <a:off x="0" y="0"/>
          <a:ext cx="0" cy="0"/>
          <a:chOff x="0" y="0"/>
          <a:chExt cx="0" cy="0"/>
        </a:xfrm>
      </p:grpSpPr>
      <p:sp>
        <p:nvSpPr>
          <p:cNvPr id="34" name="Google Shape;34;p2"/>
          <p:cNvSpPr/>
          <p:nvPr/>
        </p:nvSpPr>
        <p:spPr>
          <a:xfrm>
            <a:off x="548640" y="560000"/>
            <a:ext cx="11064240" cy="26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1000"/>
              <a:buFont typeface="Nunito"/>
              <a:buNone/>
            </a:pPr>
            <a:r>
              <a:rPr b="1" i="0" lang="en-US" u="none" cap="none" strike="noStrike">
                <a:solidFill>
                  <a:srgbClr val="1C7C6C"/>
                </a:solidFill>
                <a:latin typeface="Nunito"/>
                <a:ea typeface="Nunito"/>
                <a:cs typeface="Nunito"/>
                <a:sym typeface="Nunito"/>
              </a:rPr>
              <a:t>WHERE WE ACTUALLY ARE</a:t>
            </a:r>
            <a:endParaRPr sz="1800"/>
          </a:p>
        </p:txBody>
      </p:sp>
      <p:sp>
        <p:nvSpPr>
          <p:cNvPr id="35" name="Google Shape;35;p2"/>
          <p:cNvSpPr/>
          <p:nvPr/>
        </p:nvSpPr>
        <p:spPr>
          <a:xfrm>
            <a:off x="548650" y="1047400"/>
            <a:ext cx="7955400" cy="529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2600"/>
              <a:buFont typeface="Nunito"/>
              <a:buNone/>
            </a:pPr>
            <a:r>
              <a:rPr lang="en-US" sz="3500">
                <a:solidFill>
                  <a:srgbClr val="254E3F"/>
                </a:solidFill>
                <a:latin typeface="Nunito Black"/>
                <a:ea typeface="Nunito Black"/>
                <a:cs typeface="Nunito Black"/>
                <a:sym typeface="Nunito Black"/>
              </a:rPr>
              <a:t>A common reality in the classroom</a:t>
            </a:r>
            <a:r>
              <a:rPr i="0" lang="en-US" sz="3500" u="none" cap="none" strike="noStrike">
                <a:solidFill>
                  <a:srgbClr val="254E3F"/>
                </a:solidFill>
                <a:latin typeface="Nunito Black"/>
                <a:ea typeface="Nunito Black"/>
                <a:cs typeface="Nunito Black"/>
                <a:sym typeface="Nunito Black"/>
              </a:rPr>
              <a:t>.</a:t>
            </a:r>
            <a:endParaRPr sz="2300">
              <a:latin typeface="Nunito Black"/>
              <a:ea typeface="Nunito Black"/>
              <a:cs typeface="Nunito Black"/>
              <a:sym typeface="Nunito Black"/>
            </a:endParaRPr>
          </a:p>
        </p:txBody>
      </p:sp>
      <p:sp>
        <p:nvSpPr>
          <p:cNvPr id="36" name="Google Shape;36;p2"/>
          <p:cNvSpPr/>
          <p:nvPr/>
        </p:nvSpPr>
        <p:spPr>
          <a:xfrm>
            <a:off x="548650" y="2018158"/>
            <a:ext cx="2377500" cy="17868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2"/>
          <p:cNvSpPr/>
          <p:nvPr/>
        </p:nvSpPr>
        <p:spPr>
          <a:xfrm>
            <a:off x="548650" y="2018158"/>
            <a:ext cx="2377500" cy="72300"/>
          </a:xfrm>
          <a:prstGeom prst="rect">
            <a:avLst/>
          </a:prstGeom>
          <a:solidFill>
            <a:srgbClr val="A03C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2"/>
          <p:cNvSpPr/>
          <p:nvPr/>
        </p:nvSpPr>
        <p:spPr>
          <a:xfrm>
            <a:off x="754390" y="2235465"/>
            <a:ext cx="1965900" cy="724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3C00"/>
              </a:buClr>
              <a:buSzPts val="4000"/>
              <a:buFont typeface="Nunito"/>
              <a:buNone/>
            </a:pPr>
            <a:r>
              <a:rPr lang="en-US" sz="4000">
                <a:solidFill>
                  <a:srgbClr val="A03C00"/>
                </a:solidFill>
                <a:latin typeface="Nunito Black"/>
                <a:ea typeface="Nunito Black"/>
                <a:cs typeface="Nunito Black"/>
                <a:sym typeface="Nunito Black"/>
              </a:rPr>
              <a:t>4</a:t>
            </a:r>
            <a:endParaRPr>
              <a:latin typeface="Nunito Black"/>
              <a:ea typeface="Nunito Black"/>
              <a:cs typeface="Nunito Black"/>
              <a:sym typeface="Nunito Black"/>
            </a:endParaRPr>
          </a:p>
        </p:txBody>
      </p:sp>
      <p:sp>
        <p:nvSpPr>
          <p:cNvPr id="39" name="Google Shape;39;p2"/>
          <p:cNvSpPr/>
          <p:nvPr/>
        </p:nvSpPr>
        <p:spPr>
          <a:xfrm>
            <a:off x="754380" y="3014532"/>
            <a:ext cx="1965900" cy="26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200"/>
              <a:buFont typeface="Nunito"/>
              <a:buNone/>
            </a:pPr>
            <a:r>
              <a:rPr b="1" i="0" lang="en-US" sz="1600" u="none" cap="none" strike="noStrike">
                <a:solidFill>
                  <a:srgbClr val="254E3F"/>
                </a:solidFill>
                <a:latin typeface="Nunito"/>
                <a:ea typeface="Nunito"/>
                <a:cs typeface="Nunito"/>
                <a:sym typeface="Nunito"/>
              </a:rPr>
              <a:t>IEPs</a:t>
            </a:r>
            <a:endParaRPr sz="1800"/>
          </a:p>
        </p:txBody>
      </p:sp>
      <p:sp>
        <p:nvSpPr>
          <p:cNvPr id="40" name="Google Shape;40;p2"/>
          <p:cNvSpPr/>
          <p:nvPr/>
        </p:nvSpPr>
        <p:spPr>
          <a:xfrm>
            <a:off x="754380" y="3323966"/>
            <a:ext cx="1965900" cy="3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D2707"/>
              </a:buClr>
              <a:buSzPts val="1000"/>
              <a:buFont typeface="Nunito"/>
              <a:buNone/>
            </a:pPr>
            <a:r>
              <a:rPr b="0" i="0" lang="en-US" sz="1200" u="none" cap="none" strike="noStrike">
                <a:solidFill>
                  <a:srgbClr val="5D2707"/>
                </a:solidFill>
                <a:latin typeface="Nunito"/>
                <a:ea typeface="Nunito"/>
                <a:cs typeface="Nunito"/>
                <a:sym typeface="Nunito"/>
              </a:rPr>
              <a:t>each with its own accommodations page</a:t>
            </a:r>
            <a:endParaRPr sz="1600"/>
          </a:p>
        </p:txBody>
      </p:sp>
      <p:sp>
        <p:nvSpPr>
          <p:cNvPr id="41" name="Google Shape;41;p2"/>
          <p:cNvSpPr/>
          <p:nvPr/>
        </p:nvSpPr>
        <p:spPr>
          <a:xfrm>
            <a:off x="3200405" y="2018158"/>
            <a:ext cx="2377500" cy="17868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2"/>
          <p:cNvSpPr/>
          <p:nvPr/>
        </p:nvSpPr>
        <p:spPr>
          <a:xfrm>
            <a:off x="3200405" y="2018158"/>
            <a:ext cx="2377500" cy="72300"/>
          </a:xfrm>
          <a:prstGeom prst="rect">
            <a:avLst/>
          </a:prstGeom>
          <a:solidFill>
            <a:srgbClr val="5947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p2"/>
          <p:cNvSpPr/>
          <p:nvPr/>
        </p:nvSpPr>
        <p:spPr>
          <a:xfrm>
            <a:off x="3406144" y="2235465"/>
            <a:ext cx="1965900" cy="724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947E5"/>
              </a:buClr>
              <a:buSzPts val="4000"/>
              <a:buFont typeface="Nunito"/>
              <a:buNone/>
            </a:pPr>
            <a:r>
              <a:rPr i="0" lang="en-US" sz="4000" u="none" cap="none" strike="noStrike">
                <a:solidFill>
                  <a:srgbClr val="5947E5"/>
                </a:solidFill>
                <a:latin typeface="Nunito Black"/>
                <a:ea typeface="Nunito Black"/>
                <a:cs typeface="Nunito Black"/>
                <a:sym typeface="Nunito Black"/>
              </a:rPr>
              <a:t>2</a:t>
            </a:r>
            <a:endParaRPr>
              <a:latin typeface="Nunito Black"/>
              <a:ea typeface="Nunito Black"/>
              <a:cs typeface="Nunito Black"/>
              <a:sym typeface="Nunito Black"/>
            </a:endParaRPr>
          </a:p>
        </p:txBody>
      </p:sp>
      <p:sp>
        <p:nvSpPr>
          <p:cNvPr id="44" name="Google Shape;44;p2"/>
          <p:cNvSpPr/>
          <p:nvPr/>
        </p:nvSpPr>
        <p:spPr>
          <a:xfrm>
            <a:off x="3406140" y="3014532"/>
            <a:ext cx="1965900" cy="26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200"/>
              <a:buFont typeface="Nunito"/>
              <a:buNone/>
            </a:pPr>
            <a:r>
              <a:rPr b="1" i="0" lang="en-US" sz="1600" u="none" cap="none" strike="noStrike">
                <a:solidFill>
                  <a:srgbClr val="254E3F"/>
                </a:solidFill>
                <a:latin typeface="Nunito"/>
                <a:ea typeface="Nunito"/>
                <a:cs typeface="Nunito"/>
                <a:sym typeface="Nunito"/>
              </a:rPr>
              <a:t>BIPs</a:t>
            </a:r>
            <a:endParaRPr sz="1800"/>
          </a:p>
        </p:txBody>
      </p:sp>
      <p:sp>
        <p:nvSpPr>
          <p:cNvPr id="45" name="Google Shape;45;p2"/>
          <p:cNvSpPr/>
          <p:nvPr/>
        </p:nvSpPr>
        <p:spPr>
          <a:xfrm>
            <a:off x="3406140" y="3323966"/>
            <a:ext cx="1965900" cy="3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D2707"/>
              </a:buClr>
              <a:buSzPts val="1000"/>
              <a:buFont typeface="Nunito"/>
              <a:buNone/>
            </a:pPr>
            <a:r>
              <a:rPr b="0" i="0" lang="en-US" sz="1200" u="none" cap="none" strike="noStrike">
                <a:solidFill>
                  <a:srgbClr val="5D2707"/>
                </a:solidFill>
                <a:latin typeface="Nunito"/>
                <a:ea typeface="Nunito"/>
                <a:cs typeface="Nunito"/>
                <a:sym typeface="Nunito"/>
              </a:rPr>
              <a:t>with data collection attached</a:t>
            </a:r>
            <a:endParaRPr sz="1600"/>
          </a:p>
        </p:txBody>
      </p:sp>
      <p:sp>
        <p:nvSpPr>
          <p:cNvPr id="46" name="Google Shape;46;p2"/>
          <p:cNvSpPr/>
          <p:nvPr/>
        </p:nvSpPr>
        <p:spPr>
          <a:xfrm>
            <a:off x="5852160" y="2018158"/>
            <a:ext cx="2377500" cy="17868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2"/>
          <p:cNvSpPr/>
          <p:nvPr/>
        </p:nvSpPr>
        <p:spPr>
          <a:xfrm>
            <a:off x="5852160" y="2018158"/>
            <a:ext cx="2377500" cy="72300"/>
          </a:xfrm>
          <a:prstGeom prst="rect">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2"/>
          <p:cNvSpPr/>
          <p:nvPr/>
        </p:nvSpPr>
        <p:spPr>
          <a:xfrm>
            <a:off x="6057899" y="2235465"/>
            <a:ext cx="1965900" cy="724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4000"/>
              <a:buFont typeface="Nunito"/>
              <a:buNone/>
            </a:pPr>
            <a:r>
              <a:rPr i="0" lang="en-US" sz="4000" u="none" cap="none" strike="noStrike">
                <a:solidFill>
                  <a:srgbClr val="1C7C6C"/>
                </a:solidFill>
                <a:latin typeface="Nunito Black"/>
                <a:ea typeface="Nunito Black"/>
                <a:cs typeface="Nunito Black"/>
                <a:sym typeface="Nunito Black"/>
              </a:rPr>
              <a:t>3</a:t>
            </a:r>
            <a:endParaRPr>
              <a:latin typeface="Nunito Black"/>
              <a:ea typeface="Nunito Black"/>
              <a:cs typeface="Nunito Black"/>
              <a:sym typeface="Nunito Black"/>
            </a:endParaRPr>
          </a:p>
        </p:txBody>
      </p:sp>
      <p:sp>
        <p:nvSpPr>
          <p:cNvPr id="49" name="Google Shape;49;p2"/>
          <p:cNvSpPr/>
          <p:nvPr/>
        </p:nvSpPr>
        <p:spPr>
          <a:xfrm>
            <a:off x="6057900" y="3014532"/>
            <a:ext cx="1965900" cy="26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200"/>
              <a:buFont typeface="Nunito"/>
              <a:buNone/>
            </a:pPr>
            <a:r>
              <a:rPr b="1" i="0" lang="en-US" sz="1600" u="none" cap="none" strike="noStrike">
                <a:solidFill>
                  <a:srgbClr val="254E3F"/>
                </a:solidFill>
                <a:latin typeface="Nunito"/>
                <a:ea typeface="Nunito"/>
                <a:cs typeface="Nunito"/>
                <a:sym typeface="Nunito"/>
              </a:rPr>
              <a:t>504 plans</a:t>
            </a:r>
            <a:endParaRPr sz="1800"/>
          </a:p>
        </p:txBody>
      </p:sp>
      <p:sp>
        <p:nvSpPr>
          <p:cNvPr id="50" name="Google Shape;50;p2"/>
          <p:cNvSpPr/>
          <p:nvPr/>
        </p:nvSpPr>
        <p:spPr>
          <a:xfrm>
            <a:off x="6057900" y="3323966"/>
            <a:ext cx="1965900" cy="3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D2707"/>
              </a:buClr>
              <a:buSzPts val="1000"/>
              <a:buFont typeface="Nunito"/>
              <a:buNone/>
            </a:pPr>
            <a:r>
              <a:rPr b="0" i="0" lang="en-US" sz="1200" u="none" cap="none" strike="noStrike">
                <a:solidFill>
                  <a:srgbClr val="5D2707"/>
                </a:solidFill>
                <a:latin typeface="Nunito"/>
                <a:ea typeface="Nunito"/>
                <a:cs typeface="Nunito"/>
                <a:sym typeface="Nunito"/>
              </a:rPr>
              <a:t>written by someone you've never met</a:t>
            </a:r>
            <a:endParaRPr sz="1600"/>
          </a:p>
        </p:txBody>
      </p:sp>
      <p:sp>
        <p:nvSpPr>
          <p:cNvPr id="51" name="Google Shape;51;p2"/>
          <p:cNvSpPr/>
          <p:nvPr/>
        </p:nvSpPr>
        <p:spPr>
          <a:xfrm>
            <a:off x="8503915" y="2018158"/>
            <a:ext cx="2377500" cy="17868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2"/>
          <p:cNvSpPr/>
          <p:nvPr/>
        </p:nvSpPr>
        <p:spPr>
          <a:xfrm>
            <a:off x="8503915" y="2018158"/>
            <a:ext cx="2377500" cy="72300"/>
          </a:xfrm>
          <a:prstGeom prst="rect">
            <a:avLst/>
          </a:prstGeom>
          <a:solidFill>
            <a:srgbClr val="E63A8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2"/>
          <p:cNvSpPr/>
          <p:nvPr/>
        </p:nvSpPr>
        <p:spPr>
          <a:xfrm>
            <a:off x="8709654" y="2235465"/>
            <a:ext cx="1965900" cy="724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63A89"/>
              </a:buClr>
              <a:buSzPts val="4000"/>
              <a:buFont typeface="Nunito"/>
              <a:buNone/>
            </a:pPr>
            <a:r>
              <a:rPr i="0" lang="en-US" sz="4000" u="none" cap="none" strike="noStrike">
                <a:solidFill>
                  <a:srgbClr val="E63A89"/>
                </a:solidFill>
                <a:latin typeface="Nunito Black"/>
                <a:ea typeface="Nunito Black"/>
                <a:cs typeface="Nunito Black"/>
                <a:sym typeface="Nunito Black"/>
              </a:rPr>
              <a:t>6</a:t>
            </a:r>
            <a:endParaRPr>
              <a:latin typeface="Nunito Black"/>
              <a:ea typeface="Nunito Black"/>
              <a:cs typeface="Nunito Black"/>
              <a:sym typeface="Nunito Black"/>
            </a:endParaRPr>
          </a:p>
        </p:txBody>
      </p:sp>
      <p:sp>
        <p:nvSpPr>
          <p:cNvPr id="54" name="Google Shape;54;p2"/>
          <p:cNvSpPr/>
          <p:nvPr/>
        </p:nvSpPr>
        <p:spPr>
          <a:xfrm>
            <a:off x="8709660" y="3014532"/>
            <a:ext cx="1965900" cy="26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200"/>
              <a:buFont typeface="Nunito"/>
              <a:buNone/>
            </a:pPr>
            <a:r>
              <a:rPr b="1" i="0" lang="en-US" sz="1600" u="none" cap="none" strike="noStrike">
                <a:solidFill>
                  <a:srgbClr val="254E3F"/>
                </a:solidFill>
                <a:latin typeface="Nunito"/>
                <a:ea typeface="Nunito"/>
                <a:cs typeface="Nunito"/>
                <a:sym typeface="Nunito"/>
              </a:rPr>
              <a:t>Tier 2 / 3 students</a:t>
            </a:r>
            <a:endParaRPr sz="1800"/>
          </a:p>
        </p:txBody>
      </p:sp>
      <p:sp>
        <p:nvSpPr>
          <p:cNvPr id="55" name="Google Shape;55;p2"/>
          <p:cNvSpPr/>
          <p:nvPr/>
        </p:nvSpPr>
        <p:spPr>
          <a:xfrm>
            <a:off x="8709660" y="3323966"/>
            <a:ext cx="1965900" cy="3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D2707"/>
              </a:buClr>
              <a:buSzPts val="1000"/>
              <a:buFont typeface="Nunito"/>
              <a:buNone/>
            </a:pPr>
            <a:r>
              <a:rPr b="0" i="0" lang="en-US" sz="1200" u="none" cap="none" strike="noStrike">
                <a:solidFill>
                  <a:srgbClr val="5D2707"/>
                </a:solidFill>
                <a:latin typeface="Nunito"/>
                <a:ea typeface="Nunito"/>
                <a:cs typeface="Nunito"/>
                <a:sym typeface="Nunito"/>
              </a:rPr>
              <a:t>no paperwork, same needs</a:t>
            </a:r>
            <a:endParaRPr sz="1600"/>
          </a:p>
        </p:txBody>
      </p:sp>
      <p:sp>
        <p:nvSpPr>
          <p:cNvPr id="56" name="Google Shape;56;p2"/>
          <p:cNvSpPr/>
          <p:nvPr/>
        </p:nvSpPr>
        <p:spPr>
          <a:xfrm>
            <a:off x="548650" y="4104902"/>
            <a:ext cx="11064300" cy="1116000"/>
          </a:xfrm>
          <a:prstGeom prst="roundRect">
            <a:avLst>
              <a:gd fmla="val 6000" name="adj"/>
            </a:avLst>
          </a:prstGeom>
          <a:solidFill>
            <a:srgbClr val="254E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2"/>
          <p:cNvSpPr/>
          <p:nvPr/>
        </p:nvSpPr>
        <p:spPr>
          <a:xfrm>
            <a:off x="848650" y="4316505"/>
            <a:ext cx="10464300" cy="419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400"/>
              <a:buFont typeface="Nunito"/>
              <a:buNone/>
            </a:pPr>
            <a:r>
              <a:rPr b="1" lang="en-US" sz="1900">
                <a:solidFill>
                  <a:srgbClr val="FFFFFF"/>
                </a:solidFill>
                <a:latin typeface="Nunito"/>
                <a:ea typeface="Nunito"/>
                <a:cs typeface="Nunito"/>
                <a:sym typeface="Nunito"/>
              </a:rPr>
              <a:t>A full classroom of students</a:t>
            </a:r>
            <a:r>
              <a:rPr b="1" i="0" lang="en-US" sz="1900" u="none" cap="none" strike="noStrike">
                <a:solidFill>
                  <a:srgbClr val="FFFFFF"/>
                </a:solidFill>
                <a:latin typeface="Nunito"/>
                <a:ea typeface="Nunito"/>
                <a:cs typeface="Nunito"/>
                <a:sym typeface="Nunito"/>
              </a:rPr>
              <a:t>. Somewhere around </a:t>
            </a:r>
            <a:r>
              <a:rPr b="1" lang="en-US" sz="1900">
                <a:solidFill>
                  <a:srgbClr val="FFFFFF"/>
                </a:solidFill>
                <a:latin typeface="Nunito"/>
                <a:ea typeface="Nunito"/>
                <a:cs typeface="Nunito"/>
                <a:sym typeface="Nunito"/>
              </a:rPr>
              <a:t>40</a:t>
            </a:r>
            <a:r>
              <a:rPr b="1" i="0" lang="en-US" sz="1900" u="none" cap="none" strike="noStrike">
                <a:solidFill>
                  <a:srgbClr val="FFFFFF"/>
                </a:solidFill>
                <a:latin typeface="Nunito"/>
                <a:ea typeface="Nunito"/>
                <a:cs typeface="Nunito"/>
                <a:sym typeface="Nunito"/>
              </a:rPr>
              <a:t> separate accommodations. </a:t>
            </a:r>
            <a:r>
              <a:rPr b="1" i="1" lang="en-US" sz="1900" u="none" cap="none" strike="noStrike">
                <a:solidFill>
                  <a:srgbClr val="FFFFFF"/>
                </a:solidFill>
                <a:latin typeface="Nunito"/>
                <a:ea typeface="Nunito"/>
                <a:cs typeface="Nunito"/>
                <a:sym typeface="Nunito"/>
              </a:rPr>
              <a:t>One</a:t>
            </a:r>
            <a:r>
              <a:rPr b="1" i="0" lang="en-US" sz="1900" u="none" cap="none" strike="noStrike">
                <a:solidFill>
                  <a:srgbClr val="FFFFFF"/>
                </a:solidFill>
                <a:latin typeface="Nunito"/>
                <a:ea typeface="Nunito"/>
                <a:cs typeface="Nunito"/>
                <a:sym typeface="Nunito"/>
              </a:rPr>
              <a:t> of you.</a:t>
            </a:r>
            <a:endParaRPr sz="1900"/>
          </a:p>
        </p:txBody>
      </p:sp>
      <p:sp>
        <p:nvSpPr>
          <p:cNvPr id="58" name="Google Shape;58;p2"/>
          <p:cNvSpPr/>
          <p:nvPr/>
        </p:nvSpPr>
        <p:spPr>
          <a:xfrm>
            <a:off x="848650" y="4711949"/>
            <a:ext cx="10464300" cy="30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C4A3"/>
              </a:buClr>
              <a:buSzPts val="1100"/>
              <a:buFont typeface="Nunito"/>
              <a:buNone/>
            </a:pPr>
            <a:r>
              <a:rPr b="1" i="0" lang="en-US" sz="1200" u="none" cap="none" strike="noStrike">
                <a:solidFill>
                  <a:srgbClr val="1CC4A3"/>
                </a:solidFill>
                <a:latin typeface="Nunito"/>
                <a:ea typeface="Nunito"/>
                <a:cs typeface="Nunito"/>
                <a:sym typeface="Nunito"/>
              </a:rPr>
              <a:t>As written, this is not doable. And yet your room has been running. That is not luck — that is you, already solving it in ways nobody wrote down.</a:t>
            </a:r>
            <a:endParaRPr sz="1500"/>
          </a:p>
        </p:txBody>
      </p:sp>
      <p:grpSp>
        <p:nvGrpSpPr>
          <p:cNvPr id="59" name="Google Shape;59;p2"/>
          <p:cNvGrpSpPr/>
          <p:nvPr/>
        </p:nvGrpSpPr>
        <p:grpSpPr>
          <a:xfrm>
            <a:off x="311700" y="6246124"/>
            <a:ext cx="1400100" cy="300000"/>
            <a:chOff x="548650" y="6295025"/>
            <a:chExt cx="1400100" cy="300000"/>
          </a:xfrm>
        </p:grpSpPr>
        <p:sp>
          <p:nvSpPr>
            <p:cNvPr id="60" name="Google Shape;60;p2"/>
            <p:cNvSpPr/>
            <p:nvPr/>
          </p:nvSpPr>
          <p:spPr>
            <a:xfrm>
              <a:off x="548650" y="6295025"/>
              <a:ext cx="1400100" cy="300000"/>
            </a:xfrm>
            <a:prstGeom prst="roundRect">
              <a:avLst>
                <a:gd fmla="val 25000" name="adj"/>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p>
          </p:txBody>
        </p:sp>
        <p:sp>
          <p:nvSpPr>
            <p:cNvPr id="61" name="Google Shape;61;p2"/>
            <p:cNvSpPr/>
            <p:nvPr/>
          </p:nvSpPr>
          <p:spPr>
            <a:xfrm>
              <a:off x="632350" y="6329950"/>
              <a:ext cx="1232700" cy="200100"/>
            </a:xfrm>
            <a:prstGeom prst="rect">
              <a:avLst/>
            </a:prstGeom>
            <a:solidFill>
              <a:srgbClr val="1C7C6C"/>
            </a:solid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850"/>
                <a:buFont typeface="Nunito"/>
                <a:buNone/>
              </a:pPr>
              <a:r>
                <a:rPr b="1" i="0" lang="en-US" sz="1350" u="none" cap="none" strike="noStrike">
                  <a:solidFill>
                    <a:srgbClr val="FFFFFF"/>
                  </a:solidFill>
                  <a:latin typeface="Nunito"/>
                  <a:ea typeface="Nunito"/>
                  <a:cs typeface="Nunito"/>
                  <a:sym typeface="Nunito"/>
                </a:rPr>
                <a:t>barbersped.org</a:t>
              </a:r>
              <a:endParaRPr b="1" sz="1900"/>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alpha val="89999"/>
          </a:srgbClr>
        </a:solidFill>
      </p:bgPr>
    </p:bg>
    <p:spTree>
      <p:nvGrpSpPr>
        <p:cNvPr id="66" name="Shape 66"/>
        <p:cNvGrpSpPr/>
        <p:nvPr/>
      </p:nvGrpSpPr>
      <p:grpSpPr>
        <a:xfrm>
          <a:off x="0" y="0"/>
          <a:ext cx="0" cy="0"/>
          <a:chOff x="0" y="0"/>
          <a:chExt cx="0" cy="0"/>
        </a:xfrm>
      </p:grpSpPr>
      <p:sp>
        <p:nvSpPr>
          <p:cNvPr id="67" name="Google Shape;67;p3"/>
          <p:cNvSpPr/>
          <p:nvPr/>
        </p:nvSpPr>
        <p:spPr>
          <a:xfrm>
            <a:off x="548640" y="560000"/>
            <a:ext cx="11064240" cy="26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1000"/>
              <a:buFont typeface="Nunito"/>
              <a:buNone/>
            </a:pPr>
            <a:r>
              <a:rPr b="1" i="0" lang="en-US" u="none" cap="none" strike="noStrike">
                <a:solidFill>
                  <a:srgbClr val="1C7C6C"/>
                </a:solidFill>
                <a:latin typeface="Nunito"/>
                <a:ea typeface="Nunito"/>
                <a:cs typeface="Nunito"/>
                <a:sym typeface="Nunito"/>
              </a:rPr>
              <a:t>WHY IT FEELS THIS WAY</a:t>
            </a:r>
            <a:endParaRPr sz="1800"/>
          </a:p>
        </p:txBody>
      </p:sp>
      <p:sp>
        <p:nvSpPr>
          <p:cNvPr id="68" name="Google Shape;68;p3"/>
          <p:cNvSpPr/>
          <p:nvPr/>
        </p:nvSpPr>
        <p:spPr>
          <a:xfrm>
            <a:off x="548650" y="900000"/>
            <a:ext cx="10064100" cy="63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2600"/>
              <a:buFont typeface="Nunito"/>
              <a:buNone/>
            </a:pPr>
            <a:r>
              <a:rPr i="0" lang="en-US" sz="3000" u="none" cap="none" strike="noStrike">
                <a:solidFill>
                  <a:srgbClr val="254E3F"/>
                </a:solidFill>
                <a:latin typeface="Nunito Black"/>
                <a:ea typeface="Nunito Black"/>
                <a:cs typeface="Nunito Black"/>
                <a:sym typeface="Nunito Black"/>
              </a:rPr>
              <a:t>Every plan was written as if you had </a:t>
            </a:r>
            <a:r>
              <a:rPr i="1" lang="en-US" sz="3000" u="none" cap="none" strike="noStrike">
                <a:solidFill>
                  <a:srgbClr val="254E3F"/>
                </a:solidFill>
                <a:latin typeface="Nunito Black"/>
                <a:ea typeface="Nunito Black"/>
                <a:cs typeface="Nunito Black"/>
                <a:sym typeface="Nunito Black"/>
              </a:rPr>
              <a:t>one</a:t>
            </a:r>
            <a:r>
              <a:rPr i="0" lang="en-US" sz="3000" u="none" cap="none" strike="noStrike">
                <a:solidFill>
                  <a:srgbClr val="254E3F"/>
                </a:solidFill>
                <a:latin typeface="Nunito Black"/>
                <a:ea typeface="Nunito Black"/>
                <a:cs typeface="Nunito Black"/>
                <a:sym typeface="Nunito Black"/>
              </a:rPr>
              <a:t> student.</a:t>
            </a:r>
            <a:endParaRPr sz="1800">
              <a:latin typeface="Nunito Black"/>
              <a:ea typeface="Nunito Black"/>
              <a:cs typeface="Nunito Black"/>
              <a:sym typeface="Nunito Black"/>
            </a:endParaRPr>
          </a:p>
        </p:txBody>
      </p:sp>
      <p:sp>
        <p:nvSpPr>
          <p:cNvPr id="69" name="Google Shape;69;p3"/>
          <p:cNvSpPr/>
          <p:nvPr/>
        </p:nvSpPr>
        <p:spPr>
          <a:xfrm>
            <a:off x="548650" y="1870682"/>
            <a:ext cx="1130100" cy="12333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p>
        </p:txBody>
      </p:sp>
      <p:sp>
        <p:nvSpPr>
          <p:cNvPr id="70" name="Google Shape;70;p3"/>
          <p:cNvSpPr/>
          <p:nvPr/>
        </p:nvSpPr>
        <p:spPr>
          <a:xfrm>
            <a:off x="548650" y="1870682"/>
            <a:ext cx="1130100" cy="93300"/>
          </a:xfrm>
          <a:prstGeom prst="rect">
            <a:avLst/>
          </a:prstGeom>
          <a:solidFill>
            <a:srgbClr val="A03C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p>
        </p:txBody>
      </p:sp>
      <p:sp>
        <p:nvSpPr>
          <p:cNvPr id="71" name="Google Shape;71;p3"/>
          <p:cNvSpPr/>
          <p:nvPr/>
        </p:nvSpPr>
        <p:spPr>
          <a:xfrm>
            <a:off x="668650" y="2150946"/>
            <a:ext cx="890100" cy="41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03C00"/>
              </a:buClr>
              <a:buSzPts val="900"/>
              <a:buFont typeface="Nunito"/>
              <a:buNone/>
            </a:pPr>
            <a:r>
              <a:rPr i="0" lang="en-US" sz="1700" u="none" cap="none" strike="noStrike">
                <a:solidFill>
                  <a:srgbClr val="A03C00"/>
                </a:solidFill>
                <a:latin typeface="Nunito Black"/>
                <a:ea typeface="Nunito Black"/>
                <a:cs typeface="Nunito Black"/>
                <a:sym typeface="Nunito Black"/>
              </a:rPr>
              <a:t>IEP</a:t>
            </a:r>
            <a:endParaRPr sz="2200">
              <a:latin typeface="Nunito Black"/>
              <a:ea typeface="Nunito Black"/>
              <a:cs typeface="Nunito Black"/>
              <a:sym typeface="Nunito Black"/>
            </a:endParaRPr>
          </a:p>
        </p:txBody>
      </p:sp>
      <p:sp>
        <p:nvSpPr>
          <p:cNvPr id="72" name="Google Shape;72;p3"/>
          <p:cNvSpPr/>
          <p:nvPr/>
        </p:nvSpPr>
        <p:spPr>
          <a:xfrm>
            <a:off x="668650" y="2655419"/>
            <a:ext cx="890100" cy="44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54E3F"/>
              </a:buClr>
              <a:buSzPts val="1150"/>
              <a:buFont typeface="Nunito"/>
              <a:buNone/>
            </a:pPr>
            <a:r>
              <a:rPr b="1" i="0" lang="en-US" sz="1450" u="none" cap="none" strike="noStrike">
                <a:solidFill>
                  <a:srgbClr val="254E3F"/>
                </a:solidFill>
                <a:latin typeface="Nunito"/>
                <a:ea typeface="Nunito"/>
                <a:cs typeface="Nunito"/>
                <a:sym typeface="Nunito"/>
              </a:rPr>
              <a:t>Marcus T.</a:t>
            </a:r>
            <a:endParaRPr sz="1700"/>
          </a:p>
        </p:txBody>
      </p:sp>
      <p:sp>
        <p:nvSpPr>
          <p:cNvPr id="73" name="Google Shape;73;p3"/>
          <p:cNvSpPr/>
          <p:nvPr/>
        </p:nvSpPr>
        <p:spPr>
          <a:xfrm>
            <a:off x="1768650" y="1870682"/>
            <a:ext cx="1130100" cy="12333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p>
        </p:txBody>
      </p:sp>
      <p:sp>
        <p:nvSpPr>
          <p:cNvPr id="74" name="Google Shape;74;p3"/>
          <p:cNvSpPr/>
          <p:nvPr/>
        </p:nvSpPr>
        <p:spPr>
          <a:xfrm>
            <a:off x="1768650" y="1870682"/>
            <a:ext cx="1130100" cy="93300"/>
          </a:xfrm>
          <a:prstGeom prst="rect">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p>
        </p:txBody>
      </p:sp>
      <p:sp>
        <p:nvSpPr>
          <p:cNvPr id="75" name="Google Shape;75;p3"/>
          <p:cNvSpPr/>
          <p:nvPr/>
        </p:nvSpPr>
        <p:spPr>
          <a:xfrm>
            <a:off x="1888650" y="2150946"/>
            <a:ext cx="890100" cy="41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7C6C"/>
              </a:buClr>
              <a:buSzPts val="900"/>
              <a:buFont typeface="Nunito"/>
              <a:buNone/>
            </a:pPr>
            <a:r>
              <a:rPr i="0" lang="en-US" sz="1700" u="none" cap="none" strike="noStrike">
                <a:solidFill>
                  <a:srgbClr val="1C7C6C"/>
                </a:solidFill>
                <a:latin typeface="Nunito Black"/>
                <a:ea typeface="Nunito Black"/>
                <a:cs typeface="Nunito Black"/>
                <a:sym typeface="Nunito Black"/>
              </a:rPr>
              <a:t>504</a:t>
            </a:r>
            <a:endParaRPr sz="2200">
              <a:latin typeface="Nunito Black"/>
              <a:ea typeface="Nunito Black"/>
              <a:cs typeface="Nunito Black"/>
              <a:sym typeface="Nunito Black"/>
            </a:endParaRPr>
          </a:p>
        </p:txBody>
      </p:sp>
      <p:sp>
        <p:nvSpPr>
          <p:cNvPr id="76" name="Google Shape;76;p3"/>
          <p:cNvSpPr/>
          <p:nvPr/>
        </p:nvSpPr>
        <p:spPr>
          <a:xfrm>
            <a:off x="1888650" y="2655419"/>
            <a:ext cx="890100" cy="44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54E3F"/>
              </a:buClr>
              <a:buSzPts val="1150"/>
              <a:buFont typeface="Nunito"/>
              <a:buNone/>
            </a:pPr>
            <a:r>
              <a:rPr b="1" i="0" lang="en-US" sz="1450" u="none" cap="none" strike="noStrike">
                <a:solidFill>
                  <a:srgbClr val="254E3F"/>
                </a:solidFill>
                <a:latin typeface="Nunito"/>
                <a:ea typeface="Nunito"/>
                <a:cs typeface="Nunito"/>
                <a:sym typeface="Nunito"/>
              </a:rPr>
              <a:t>Aaliyah B.</a:t>
            </a:r>
            <a:endParaRPr sz="1700"/>
          </a:p>
        </p:txBody>
      </p:sp>
      <p:sp>
        <p:nvSpPr>
          <p:cNvPr id="77" name="Google Shape;77;p3"/>
          <p:cNvSpPr/>
          <p:nvPr/>
        </p:nvSpPr>
        <p:spPr>
          <a:xfrm>
            <a:off x="2988650" y="1870682"/>
            <a:ext cx="1130100" cy="12333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p>
        </p:txBody>
      </p:sp>
      <p:sp>
        <p:nvSpPr>
          <p:cNvPr id="78" name="Google Shape;78;p3"/>
          <p:cNvSpPr/>
          <p:nvPr/>
        </p:nvSpPr>
        <p:spPr>
          <a:xfrm>
            <a:off x="2988650" y="1870682"/>
            <a:ext cx="1130100" cy="93300"/>
          </a:xfrm>
          <a:prstGeom prst="rect">
            <a:avLst/>
          </a:prstGeom>
          <a:solidFill>
            <a:srgbClr val="094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p>
        </p:txBody>
      </p:sp>
      <p:sp>
        <p:nvSpPr>
          <p:cNvPr id="79" name="Google Shape;79;p3"/>
          <p:cNvSpPr/>
          <p:nvPr/>
        </p:nvSpPr>
        <p:spPr>
          <a:xfrm>
            <a:off x="3108650" y="2150946"/>
            <a:ext cx="890100" cy="41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4999"/>
              </a:buClr>
              <a:buSzPts val="900"/>
              <a:buFont typeface="Nunito"/>
              <a:buNone/>
            </a:pPr>
            <a:r>
              <a:rPr i="0" lang="en-US" sz="1700" u="none" cap="none" strike="noStrike">
                <a:solidFill>
                  <a:srgbClr val="094999"/>
                </a:solidFill>
                <a:latin typeface="Nunito Black"/>
                <a:ea typeface="Nunito Black"/>
                <a:cs typeface="Nunito Black"/>
                <a:sym typeface="Nunito Black"/>
              </a:rPr>
              <a:t>BIP</a:t>
            </a:r>
            <a:endParaRPr sz="2200">
              <a:latin typeface="Nunito Black"/>
              <a:ea typeface="Nunito Black"/>
              <a:cs typeface="Nunito Black"/>
              <a:sym typeface="Nunito Black"/>
            </a:endParaRPr>
          </a:p>
        </p:txBody>
      </p:sp>
      <p:sp>
        <p:nvSpPr>
          <p:cNvPr id="80" name="Google Shape;80;p3"/>
          <p:cNvSpPr/>
          <p:nvPr/>
        </p:nvSpPr>
        <p:spPr>
          <a:xfrm>
            <a:off x="3108650" y="2655419"/>
            <a:ext cx="890100" cy="44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54E3F"/>
              </a:buClr>
              <a:buSzPts val="1150"/>
              <a:buFont typeface="Nunito"/>
              <a:buNone/>
            </a:pPr>
            <a:r>
              <a:rPr b="1" i="0" lang="en-US" sz="1450" u="none" cap="none" strike="noStrike">
                <a:solidFill>
                  <a:srgbClr val="254E3F"/>
                </a:solidFill>
                <a:latin typeface="Nunito"/>
                <a:ea typeface="Nunito"/>
                <a:cs typeface="Nunito"/>
                <a:sym typeface="Nunito"/>
              </a:rPr>
              <a:t>Devon R.</a:t>
            </a:r>
            <a:endParaRPr sz="1700"/>
          </a:p>
        </p:txBody>
      </p:sp>
      <p:sp>
        <p:nvSpPr>
          <p:cNvPr id="81" name="Google Shape;81;p3"/>
          <p:cNvSpPr/>
          <p:nvPr/>
        </p:nvSpPr>
        <p:spPr>
          <a:xfrm>
            <a:off x="4208650" y="1870682"/>
            <a:ext cx="1130100" cy="12333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p>
        </p:txBody>
      </p:sp>
      <p:sp>
        <p:nvSpPr>
          <p:cNvPr id="82" name="Google Shape;82;p3"/>
          <p:cNvSpPr/>
          <p:nvPr/>
        </p:nvSpPr>
        <p:spPr>
          <a:xfrm>
            <a:off x="4208650" y="1870682"/>
            <a:ext cx="1130100" cy="93300"/>
          </a:xfrm>
          <a:prstGeom prst="rect">
            <a:avLst/>
          </a:prstGeom>
          <a:solidFill>
            <a:srgbClr val="A03C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p>
        </p:txBody>
      </p:sp>
      <p:sp>
        <p:nvSpPr>
          <p:cNvPr id="83" name="Google Shape;83;p3"/>
          <p:cNvSpPr/>
          <p:nvPr/>
        </p:nvSpPr>
        <p:spPr>
          <a:xfrm>
            <a:off x="4328650" y="2150946"/>
            <a:ext cx="890100" cy="41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03C00"/>
              </a:buClr>
              <a:buSzPts val="900"/>
              <a:buFont typeface="Nunito"/>
              <a:buNone/>
            </a:pPr>
            <a:r>
              <a:rPr i="0" lang="en-US" sz="1700" u="none" cap="none" strike="noStrike">
                <a:solidFill>
                  <a:srgbClr val="A03C00"/>
                </a:solidFill>
                <a:latin typeface="Nunito Black"/>
                <a:ea typeface="Nunito Black"/>
                <a:cs typeface="Nunito Black"/>
                <a:sym typeface="Nunito Black"/>
              </a:rPr>
              <a:t>IEP</a:t>
            </a:r>
            <a:endParaRPr sz="2200">
              <a:latin typeface="Nunito Black"/>
              <a:ea typeface="Nunito Black"/>
              <a:cs typeface="Nunito Black"/>
              <a:sym typeface="Nunito Black"/>
            </a:endParaRPr>
          </a:p>
        </p:txBody>
      </p:sp>
      <p:sp>
        <p:nvSpPr>
          <p:cNvPr id="84" name="Google Shape;84;p3"/>
          <p:cNvSpPr/>
          <p:nvPr/>
        </p:nvSpPr>
        <p:spPr>
          <a:xfrm>
            <a:off x="4328650" y="2655419"/>
            <a:ext cx="890100" cy="44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54E3F"/>
              </a:buClr>
              <a:buSzPts val="1150"/>
              <a:buFont typeface="Nunito"/>
              <a:buNone/>
            </a:pPr>
            <a:r>
              <a:rPr b="1" i="0" lang="en-US" sz="1450" u="none" cap="none" strike="noStrike">
                <a:solidFill>
                  <a:srgbClr val="254E3F"/>
                </a:solidFill>
                <a:latin typeface="Nunito"/>
                <a:ea typeface="Nunito"/>
                <a:cs typeface="Nunito"/>
                <a:sym typeface="Nunito"/>
              </a:rPr>
              <a:t>Sophia M.</a:t>
            </a:r>
            <a:endParaRPr sz="1700"/>
          </a:p>
        </p:txBody>
      </p:sp>
      <p:sp>
        <p:nvSpPr>
          <p:cNvPr id="85" name="Google Shape;85;p3"/>
          <p:cNvSpPr/>
          <p:nvPr/>
        </p:nvSpPr>
        <p:spPr>
          <a:xfrm>
            <a:off x="5428650" y="1870682"/>
            <a:ext cx="1130100" cy="12333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p>
        </p:txBody>
      </p:sp>
      <p:sp>
        <p:nvSpPr>
          <p:cNvPr id="86" name="Google Shape;86;p3"/>
          <p:cNvSpPr/>
          <p:nvPr/>
        </p:nvSpPr>
        <p:spPr>
          <a:xfrm>
            <a:off x="5428650" y="1870682"/>
            <a:ext cx="1130100" cy="93300"/>
          </a:xfrm>
          <a:prstGeom prst="rect">
            <a:avLst/>
          </a:prstGeom>
          <a:solidFill>
            <a:srgbClr val="094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p>
        </p:txBody>
      </p:sp>
      <p:sp>
        <p:nvSpPr>
          <p:cNvPr id="87" name="Google Shape;87;p3"/>
          <p:cNvSpPr/>
          <p:nvPr/>
        </p:nvSpPr>
        <p:spPr>
          <a:xfrm>
            <a:off x="5548650" y="2150946"/>
            <a:ext cx="890100" cy="41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94999"/>
              </a:buClr>
              <a:buSzPts val="900"/>
              <a:buFont typeface="Nunito"/>
              <a:buNone/>
            </a:pPr>
            <a:r>
              <a:rPr i="0" lang="en-US" sz="1700" u="none" cap="none" strike="noStrike">
                <a:solidFill>
                  <a:srgbClr val="094999"/>
                </a:solidFill>
                <a:latin typeface="Nunito Black"/>
                <a:ea typeface="Nunito Black"/>
                <a:cs typeface="Nunito Black"/>
                <a:sym typeface="Nunito Black"/>
              </a:rPr>
              <a:t>BIP</a:t>
            </a:r>
            <a:endParaRPr sz="2200">
              <a:latin typeface="Nunito Black"/>
              <a:ea typeface="Nunito Black"/>
              <a:cs typeface="Nunito Black"/>
              <a:sym typeface="Nunito Black"/>
            </a:endParaRPr>
          </a:p>
        </p:txBody>
      </p:sp>
      <p:sp>
        <p:nvSpPr>
          <p:cNvPr id="88" name="Google Shape;88;p3"/>
          <p:cNvSpPr/>
          <p:nvPr/>
        </p:nvSpPr>
        <p:spPr>
          <a:xfrm>
            <a:off x="5548650" y="2655419"/>
            <a:ext cx="890100" cy="44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54E3F"/>
              </a:buClr>
              <a:buSzPts val="1150"/>
              <a:buFont typeface="Nunito"/>
              <a:buNone/>
            </a:pPr>
            <a:r>
              <a:rPr b="1" i="0" lang="en-US" sz="1450" u="none" cap="none" strike="noStrike">
                <a:solidFill>
                  <a:srgbClr val="254E3F"/>
                </a:solidFill>
                <a:latin typeface="Nunito"/>
                <a:ea typeface="Nunito"/>
                <a:cs typeface="Nunito"/>
                <a:sym typeface="Nunito"/>
              </a:rPr>
              <a:t>Marcus T.</a:t>
            </a:r>
            <a:endParaRPr sz="1700"/>
          </a:p>
        </p:txBody>
      </p:sp>
      <p:sp>
        <p:nvSpPr>
          <p:cNvPr id="89" name="Google Shape;89;p3"/>
          <p:cNvSpPr/>
          <p:nvPr/>
        </p:nvSpPr>
        <p:spPr>
          <a:xfrm>
            <a:off x="6648650" y="1870682"/>
            <a:ext cx="1130100" cy="12333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p>
        </p:txBody>
      </p:sp>
      <p:sp>
        <p:nvSpPr>
          <p:cNvPr id="90" name="Google Shape;90;p3"/>
          <p:cNvSpPr/>
          <p:nvPr/>
        </p:nvSpPr>
        <p:spPr>
          <a:xfrm>
            <a:off x="6648650" y="1870682"/>
            <a:ext cx="1130100" cy="93300"/>
          </a:xfrm>
          <a:prstGeom prst="rect">
            <a:avLst/>
          </a:prstGeom>
          <a:solidFill>
            <a:srgbClr val="A03C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p>
        </p:txBody>
      </p:sp>
      <p:sp>
        <p:nvSpPr>
          <p:cNvPr id="91" name="Google Shape;91;p3"/>
          <p:cNvSpPr/>
          <p:nvPr/>
        </p:nvSpPr>
        <p:spPr>
          <a:xfrm>
            <a:off x="6768650" y="2150946"/>
            <a:ext cx="890100" cy="41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03C00"/>
              </a:buClr>
              <a:buSzPts val="900"/>
              <a:buFont typeface="Nunito"/>
              <a:buNone/>
            </a:pPr>
            <a:r>
              <a:rPr i="0" lang="en-US" sz="1700" u="none" cap="none" strike="noStrike">
                <a:solidFill>
                  <a:srgbClr val="A03C00"/>
                </a:solidFill>
                <a:latin typeface="Nunito Black"/>
                <a:ea typeface="Nunito Black"/>
                <a:cs typeface="Nunito Black"/>
                <a:sym typeface="Nunito Black"/>
              </a:rPr>
              <a:t>IEP</a:t>
            </a:r>
            <a:endParaRPr sz="2200">
              <a:latin typeface="Nunito Black"/>
              <a:ea typeface="Nunito Black"/>
              <a:cs typeface="Nunito Black"/>
              <a:sym typeface="Nunito Black"/>
            </a:endParaRPr>
          </a:p>
        </p:txBody>
      </p:sp>
      <p:sp>
        <p:nvSpPr>
          <p:cNvPr id="92" name="Google Shape;92;p3"/>
          <p:cNvSpPr/>
          <p:nvPr/>
        </p:nvSpPr>
        <p:spPr>
          <a:xfrm>
            <a:off x="6768650" y="2655419"/>
            <a:ext cx="890100" cy="44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54E3F"/>
              </a:buClr>
              <a:buSzPts val="1150"/>
              <a:buFont typeface="Nunito"/>
              <a:buNone/>
            </a:pPr>
            <a:r>
              <a:rPr b="1" i="0" lang="en-US" sz="1450" u="none" cap="none" strike="noStrike">
                <a:solidFill>
                  <a:srgbClr val="254E3F"/>
                </a:solidFill>
                <a:latin typeface="Nunito"/>
                <a:ea typeface="Nunito"/>
                <a:cs typeface="Nunito"/>
                <a:sym typeface="Nunito"/>
              </a:rPr>
              <a:t>Elijah C.</a:t>
            </a:r>
            <a:endParaRPr sz="1700"/>
          </a:p>
        </p:txBody>
      </p:sp>
      <p:sp>
        <p:nvSpPr>
          <p:cNvPr id="93" name="Google Shape;93;p3"/>
          <p:cNvSpPr/>
          <p:nvPr/>
        </p:nvSpPr>
        <p:spPr>
          <a:xfrm>
            <a:off x="7868650" y="1870682"/>
            <a:ext cx="1130100" cy="12333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p>
        </p:txBody>
      </p:sp>
      <p:sp>
        <p:nvSpPr>
          <p:cNvPr id="94" name="Google Shape;94;p3"/>
          <p:cNvSpPr/>
          <p:nvPr/>
        </p:nvSpPr>
        <p:spPr>
          <a:xfrm>
            <a:off x="7868650" y="1870682"/>
            <a:ext cx="1130100" cy="93300"/>
          </a:xfrm>
          <a:prstGeom prst="rect">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p>
        </p:txBody>
      </p:sp>
      <p:sp>
        <p:nvSpPr>
          <p:cNvPr id="95" name="Google Shape;95;p3"/>
          <p:cNvSpPr/>
          <p:nvPr/>
        </p:nvSpPr>
        <p:spPr>
          <a:xfrm>
            <a:off x="7988650" y="2150946"/>
            <a:ext cx="890100" cy="41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7C6C"/>
              </a:buClr>
              <a:buSzPts val="900"/>
              <a:buFont typeface="Nunito"/>
              <a:buNone/>
            </a:pPr>
            <a:r>
              <a:rPr i="0" lang="en-US" sz="1700" u="none" cap="none" strike="noStrike">
                <a:solidFill>
                  <a:srgbClr val="1C7C6C"/>
                </a:solidFill>
                <a:latin typeface="Nunito Black"/>
                <a:ea typeface="Nunito Black"/>
                <a:cs typeface="Nunito Black"/>
                <a:sym typeface="Nunito Black"/>
              </a:rPr>
              <a:t>504</a:t>
            </a:r>
            <a:endParaRPr sz="2200">
              <a:latin typeface="Nunito Black"/>
              <a:ea typeface="Nunito Black"/>
              <a:cs typeface="Nunito Black"/>
              <a:sym typeface="Nunito Black"/>
            </a:endParaRPr>
          </a:p>
        </p:txBody>
      </p:sp>
      <p:sp>
        <p:nvSpPr>
          <p:cNvPr id="96" name="Google Shape;96;p3"/>
          <p:cNvSpPr/>
          <p:nvPr/>
        </p:nvSpPr>
        <p:spPr>
          <a:xfrm>
            <a:off x="7988650" y="2655419"/>
            <a:ext cx="890100" cy="44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54E3F"/>
              </a:buClr>
              <a:buSzPts val="1150"/>
              <a:buFont typeface="Nunito"/>
              <a:buNone/>
            </a:pPr>
            <a:r>
              <a:rPr b="1" i="0" lang="en-US" sz="1450" u="none" cap="none" strike="noStrike">
                <a:solidFill>
                  <a:srgbClr val="254E3F"/>
                </a:solidFill>
                <a:latin typeface="Nunito"/>
                <a:ea typeface="Nunito"/>
                <a:cs typeface="Nunito"/>
                <a:sym typeface="Nunito"/>
              </a:rPr>
              <a:t>Kayla W.</a:t>
            </a:r>
            <a:endParaRPr sz="1700"/>
          </a:p>
        </p:txBody>
      </p:sp>
      <p:sp>
        <p:nvSpPr>
          <p:cNvPr id="97" name="Google Shape;97;p3"/>
          <p:cNvSpPr/>
          <p:nvPr/>
        </p:nvSpPr>
        <p:spPr>
          <a:xfrm>
            <a:off x="9088650" y="1870682"/>
            <a:ext cx="1130100" cy="12333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p>
        </p:txBody>
      </p:sp>
      <p:sp>
        <p:nvSpPr>
          <p:cNvPr id="98" name="Google Shape;98;p3"/>
          <p:cNvSpPr/>
          <p:nvPr/>
        </p:nvSpPr>
        <p:spPr>
          <a:xfrm>
            <a:off x="9088650" y="1870682"/>
            <a:ext cx="1130100" cy="93300"/>
          </a:xfrm>
          <a:prstGeom prst="rect">
            <a:avLst/>
          </a:prstGeom>
          <a:solidFill>
            <a:srgbClr val="A03C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p>
        </p:txBody>
      </p:sp>
      <p:sp>
        <p:nvSpPr>
          <p:cNvPr id="99" name="Google Shape;99;p3"/>
          <p:cNvSpPr/>
          <p:nvPr/>
        </p:nvSpPr>
        <p:spPr>
          <a:xfrm>
            <a:off x="9208650" y="2150946"/>
            <a:ext cx="890100" cy="41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03C00"/>
              </a:buClr>
              <a:buSzPts val="900"/>
              <a:buFont typeface="Nunito"/>
              <a:buNone/>
            </a:pPr>
            <a:r>
              <a:rPr i="0" lang="en-US" sz="1700" u="none" cap="none" strike="noStrike">
                <a:solidFill>
                  <a:srgbClr val="A03C00"/>
                </a:solidFill>
                <a:latin typeface="Nunito Black"/>
                <a:ea typeface="Nunito Black"/>
                <a:cs typeface="Nunito Black"/>
                <a:sym typeface="Nunito Black"/>
              </a:rPr>
              <a:t>IEP</a:t>
            </a:r>
            <a:endParaRPr sz="2200">
              <a:latin typeface="Nunito Black"/>
              <a:ea typeface="Nunito Black"/>
              <a:cs typeface="Nunito Black"/>
              <a:sym typeface="Nunito Black"/>
            </a:endParaRPr>
          </a:p>
        </p:txBody>
      </p:sp>
      <p:sp>
        <p:nvSpPr>
          <p:cNvPr id="100" name="Google Shape;100;p3"/>
          <p:cNvSpPr/>
          <p:nvPr/>
        </p:nvSpPr>
        <p:spPr>
          <a:xfrm>
            <a:off x="9208650" y="2655419"/>
            <a:ext cx="890100" cy="44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54E3F"/>
              </a:buClr>
              <a:buSzPts val="1150"/>
              <a:buFont typeface="Nunito"/>
              <a:buNone/>
            </a:pPr>
            <a:r>
              <a:rPr b="1" i="0" lang="en-US" sz="1450" u="none" cap="none" strike="noStrike">
                <a:solidFill>
                  <a:srgbClr val="254E3F"/>
                </a:solidFill>
                <a:latin typeface="Nunito"/>
                <a:ea typeface="Nunito"/>
                <a:cs typeface="Nunito"/>
                <a:sym typeface="Nunito"/>
              </a:rPr>
              <a:t>Ruby N.</a:t>
            </a:r>
            <a:endParaRPr sz="1700"/>
          </a:p>
        </p:txBody>
      </p:sp>
      <p:sp>
        <p:nvSpPr>
          <p:cNvPr id="101" name="Google Shape;101;p3"/>
          <p:cNvSpPr/>
          <p:nvPr/>
        </p:nvSpPr>
        <p:spPr>
          <a:xfrm>
            <a:off x="10308650" y="1870682"/>
            <a:ext cx="1130100" cy="12333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p>
        </p:txBody>
      </p:sp>
      <p:sp>
        <p:nvSpPr>
          <p:cNvPr id="102" name="Google Shape;102;p3"/>
          <p:cNvSpPr/>
          <p:nvPr/>
        </p:nvSpPr>
        <p:spPr>
          <a:xfrm>
            <a:off x="10308650" y="1870682"/>
            <a:ext cx="1130100" cy="93300"/>
          </a:xfrm>
          <a:prstGeom prst="rect">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p>
        </p:txBody>
      </p:sp>
      <p:sp>
        <p:nvSpPr>
          <p:cNvPr id="103" name="Google Shape;103;p3"/>
          <p:cNvSpPr/>
          <p:nvPr/>
        </p:nvSpPr>
        <p:spPr>
          <a:xfrm>
            <a:off x="10428650" y="2150946"/>
            <a:ext cx="890100" cy="41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7C6C"/>
              </a:buClr>
              <a:buSzPts val="900"/>
              <a:buFont typeface="Nunito"/>
              <a:buNone/>
            </a:pPr>
            <a:r>
              <a:rPr i="0" lang="en-US" sz="1700" u="none" cap="none" strike="noStrike">
                <a:solidFill>
                  <a:srgbClr val="1C7C6C"/>
                </a:solidFill>
                <a:latin typeface="Nunito Black"/>
                <a:ea typeface="Nunito Black"/>
                <a:cs typeface="Nunito Black"/>
                <a:sym typeface="Nunito Black"/>
              </a:rPr>
              <a:t>504</a:t>
            </a:r>
            <a:endParaRPr sz="2200">
              <a:latin typeface="Nunito Black"/>
              <a:ea typeface="Nunito Black"/>
              <a:cs typeface="Nunito Black"/>
              <a:sym typeface="Nunito Black"/>
            </a:endParaRPr>
          </a:p>
        </p:txBody>
      </p:sp>
      <p:sp>
        <p:nvSpPr>
          <p:cNvPr id="104" name="Google Shape;104;p3"/>
          <p:cNvSpPr/>
          <p:nvPr/>
        </p:nvSpPr>
        <p:spPr>
          <a:xfrm>
            <a:off x="10428650" y="2655419"/>
            <a:ext cx="890100" cy="44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54E3F"/>
              </a:buClr>
              <a:buSzPts val="1150"/>
              <a:buFont typeface="Nunito"/>
              <a:buNone/>
            </a:pPr>
            <a:r>
              <a:rPr b="1" i="0" lang="en-US" sz="1450" u="none" cap="none" strike="noStrike">
                <a:solidFill>
                  <a:srgbClr val="254E3F"/>
                </a:solidFill>
                <a:latin typeface="Nunito"/>
                <a:ea typeface="Nunito"/>
                <a:cs typeface="Nunito"/>
                <a:sym typeface="Nunito"/>
              </a:rPr>
              <a:t>Tomas G.</a:t>
            </a:r>
            <a:endParaRPr sz="1700"/>
          </a:p>
        </p:txBody>
      </p:sp>
      <p:sp>
        <p:nvSpPr>
          <p:cNvPr id="105" name="Google Shape;105;p3"/>
          <p:cNvSpPr/>
          <p:nvPr/>
        </p:nvSpPr>
        <p:spPr>
          <a:xfrm>
            <a:off x="548640" y="3410256"/>
            <a:ext cx="11064300" cy="30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D2707"/>
              </a:buClr>
              <a:buSzPts val="1150"/>
              <a:buFont typeface="Nunito"/>
              <a:buNone/>
            </a:pPr>
            <a:r>
              <a:rPr b="1" i="0" lang="en-US" sz="1750" u="none" cap="none" strike="noStrike">
                <a:solidFill>
                  <a:srgbClr val="5D2707"/>
                </a:solidFill>
                <a:latin typeface="Nunito"/>
                <a:ea typeface="Nunito"/>
                <a:cs typeface="Nunito"/>
                <a:sym typeface="Nunito"/>
              </a:rPr>
              <a:t>↓   nine meetings, nine tables — all landing in one room</a:t>
            </a:r>
            <a:endParaRPr sz="2000"/>
          </a:p>
        </p:txBody>
      </p:sp>
      <p:sp>
        <p:nvSpPr>
          <p:cNvPr id="106" name="Google Shape;106;p3"/>
          <p:cNvSpPr/>
          <p:nvPr/>
        </p:nvSpPr>
        <p:spPr>
          <a:xfrm>
            <a:off x="548650" y="3959150"/>
            <a:ext cx="11064300" cy="1154100"/>
          </a:xfrm>
          <a:prstGeom prst="roundRect">
            <a:avLst>
              <a:gd fmla="val 6000" name="adj"/>
            </a:avLst>
          </a:prstGeom>
          <a:solidFill>
            <a:srgbClr val="254E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3"/>
          <p:cNvSpPr/>
          <p:nvPr/>
        </p:nvSpPr>
        <p:spPr>
          <a:xfrm>
            <a:off x="848640" y="3959147"/>
            <a:ext cx="10464300" cy="62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400"/>
              <a:buFont typeface="Nunito"/>
              <a:buNone/>
            </a:pPr>
            <a:r>
              <a:rPr b="1" i="0" lang="en-US" sz="2000" u="none" cap="none" strike="noStrike">
                <a:solidFill>
                  <a:srgbClr val="FFFFFF"/>
                </a:solidFill>
                <a:latin typeface="Nunito"/>
                <a:ea typeface="Nunito"/>
                <a:cs typeface="Nunito"/>
                <a:sym typeface="Nunito"/>
              </a:rPr>
              <a:t>Not one of those meetings asked what else was already in your room.</a:t>
            </a:r>
            <a:endParaRPr sz="2000"/>
          </a:p>
        </p:txBody>
      </p:sp>
      <p:sp>
        <p:nvSpPr>
          <p:cNvPr id="108" name="Google Shape;108;p3"/>
          <p:cNvSpPr/>
          <p:nvPr/>
        </p:nvSpPr>
        <p:spPr>
          <a:xfrm>
            <a:off x="848640" y="4403113"/>
            <a:ext cx="10464300" cy="62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C4A3"/>
              </a:buClr>
              <a:buSzPts val="1100"/>
              <a:buFont typeface="Nunito"/>
              <a:buNone/>
            </a:pPr>
            <a:r>
              <a:rPr b="1" i="0" lang="en-US" sz="1300" u="none" cap="none" strike="noStrike">
                <a:solidFill>
                  <a:srgbClr val="1CC4A3"/>
                </a:solidFill>
                <a:latin typeface="Nunito"/>
                <a:ea typeface="Nunito"/>
                <a:cs typeface="Nunito"/>
                <a:sym typeface="Nunito"/>
              </a:rPr>
              <a:t>Nobody crosswalked them. Nobody added them up. The collision happens in exactly one place — your classroom — and you are the first person who has ever seen all nine at once.</a:t>
            </a:r>
            <a:endParaRPr sz="1600"/>
          </a:p>
        </p:txBody>
      </p:sp>
      <p:grpSp>
        <p:nvGrpSpPr>
          <p:cNvPr id="109" name="Google Shape;109;p3"/>
          <p:cNvGrpSpPr/>
          <p:nvPr/>
        </p:nvGrpSpPr>
        <p:grpSpPr>
          <a:xfrm>
            <a:off x="311700" y="6246124"/>
            <a:ext cx="1400100" cy="300000"/>
            <a:chOff x="548650" y="6295025"/>
            <a:chExt cx="1400100" cy="300000"/>
          </a:xfrm>
        </p:grpSpPr>
        <p:sp>
          <p:nvSpPr>
            <p:cNvPr id="110" name="Google Shape;110;p3"/>
            <p:cNvSpPr/>
            <p:nvPr/>
          </p:nvSpPr>
          <p:spPr>
            <a:xfrm>
              <a:off x="548650" y="6295025"/>
              <a:ext cx="1400100" cy="300000"/>
            </a:xfrm>
            <a:prstGeom prst="roundRect">
              <a:avLst>
                <a:gd fmla="val 25000" name="adj"/>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p>
          </p:txBody>
        </p:sp>
        <p:sp>
          <p:nvSpPr>
            <p:cNvPr id="111" name="Google Shape;111;p3"/>
            <p:cNvSpPr/>
            <p:nvPr/>
          </p:nvSpPr>
          <p:spPr>
            <a:xfrm>
              <a:off x="632350" y="6329950"/>
              <a:ext cx="1232700" cy="200100"/>
            </a:xfrm>
            <a:prstGeom prst="rect">
              <a:avLst/>
            </a:prstGeom>
            <a:solidFill>
              <a:srgbClr val="1C7C6C"/>
            </a:solid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850"/>
                <a:buFont typeface="Nunito"/>
                <a:buNone/>
              </a:pPr>
              <a:r>
                <a:rPr b="1" i="0" lang="en-US" sz="1350" u="none" cap="none" strike="noStrike">
                  <a:solidFill>
                    <a:srgbClr val="FFFFFF"/>
                  </a:solidFill>
                  <a:latin typeface="Nunito"/>
                  <a:ea typeface="Nunito"/>
                  <a:cs typeface="Nunito"/>
                  <a:sym typeface="Nunito"/>
                </a:rPr>
                <a:t>barbersped.org</a:t>
              </a:r>
              <a:endParaRPr b="1" sz="1900"/>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54E3F"/>
        </a:solidFill>
      </p:bgPr>
    </p:bg>
    <p:spTree>
      <p:nvGrpSpPr>
        <p:cNvPr id="116" name="Shape 116"/>
        <p:cNvGrpSpPr/>
        <p:nvPr/>
      </p:nvGrpSpPr>
      <p:grpSpPr>
        <a:xfrm>
          <a:off x="0" y="0"/>
          <a:ext cx="0" cy="0"/>
          <a:chOff x="0" y="0"/>
          <a:chExt cx="0" cy="0"/>
        </a:xfrm>
      </p:grpSpPr>
      <p:sp>
        <p:nvSpPr>
          <p:cNvPr id="117" name="Google Shape;117;p4"/>
          <p:cNvSpPr/>
          <p:nvPr/>
        </p:nvSpPr>
        <p:spPr>
          <a:xfrm>
            <a:off x="548651" y="1705475"/>
            <a:ext cx="10588800" cy="170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FA89B"/>
              </a:buClr>
              <a:buSzPts val="3000"/>
              <a:buFont typeface="Nunito"/>
              <a:buNone/>
            </a:pPr>
            <a:r>
              <a:rPr i="0" lang="en-US" sz="4600" u="none" cap="none" strike="noStrike">
                <a:solidFill>
                  <a:srgbClr val="DCEFE6"/>
                </a:solidFill>
                <a:latin typeface="Nunito Black"/>
                <a:ea typeface="Nunito Black"/>
                <a:cs typeface="Nunito Black"/>
                <a:sym typeface="Nunito Black"/>
              </a:rPr>
              <a:t>You are not managing nine plans.</a:t>
            </a:r>
            <a:endParaRPr sz="3000">
              <a:solidFill>
                <a:srgbClr val="DCEFE6"/>
              </a:solidFill>
              <a:latin typeface="Nunito Black"/>
              <a:ea typeface="Nunito Black"/>
              <a:cs typeface="Nunito Black"/>
              <a:sym typeface="Nunito Black"/>
            </a:endParaRPr>
          </a:p>
          <a:p>
            <a:pPr indent="0" lvl="0" marL="0" marR="0" rtl="0" algn="l">
              <a:spcBef>
                <a:spcPts val="300"/>
              </a:spcBef>
              <a:spcAft>
                <a:spcPts val="0"/>
              </a:spcAft>
              <a:buClr>
                <a:srgbClr val="1CC4A3"/>
              </a:buClr>
              <a:buSzPts val="3400"/>
              <a:buFont typeface="Nunito"/>
              <a:buNone/>
            </a:pPr>
            <a:r>
              <a:rPr i="0" lang="en-US" sz="5000" u="none" cap="none" strike="noStrike">
                <a:solidFill>
                  <a:srgbClr val="1CC4A3"/>
                </a:solidFill>
                <a:latin typeface="Nunito Black"/>
                <a:ea typeface="Nunito Black"/>
                <a:cs typeface="Nunito Black"/>
                <a:sym typeface="Nunito Black"/>
              </a:rPr>
              <a:t>You are managing six supports.</a:t>
            </a:r>
            <a:endParaRPr sz="3000">
              <a:solidFill>
                <a:srgbClr val="1CC4A3"/>
              </a:solidFill>
              <a:latin typeface="Nunito Black"/>
              <a:ea typeface="Nunito Black"/>
              <a:cs typeface="Nunito Black"/>
              <a:sym typeface="Nunito Black"/>
            </a:endParaRPr>
          </a:p>
        </p:txBody>
      </p:sp>
      <p:sp>
        <p:nvSpPr>
          <p:cNvPr id="118" name="Google Shape;118;p4"/>
          <p:cNvSpPr/>
          <p:nvPr/>
        </p:nvSpPr>
        <p:spPr>
          <a:xfrm>
            <a:off x="548651" y="4520000"/>
            <a:ext cx="10696200" cy="39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8CFC0"/>
              </a:buClr>
              <a:buSzPts val="1500"/>
              <a:buFont typeface="Nunito"/>
              <a:buNone/>
            </a:pPr>
            <a:r>
              <a:rPr b="1" i="0" lang="en-US" sz="2200" u="none" cap="none" strike="noStrike">
                <a:solidFill>
                  <a:srgbClr val="D8CFC0"/>
                </a:solidFill>
                <a:latin typeface="Nunito"/>
                <a:ea typeface="Nunito"/>
                <a:cs typeface="Nunito"/>
                <a:sym typeface="Nunito"/>
              </a:rPr>
              <a:t>You already think in supports. </a:t>
            </a:r>
            <a:r>
              <a:rPr b="1" lang="en-US" sz="2200">
                <a:solidFill>
                  <a:srgbClr val="D8CFC0"/>
                </a:solidFill>
                <a:latin typeface="Nunito"/>
                <a:ea typeface="Nunito"/>
                <a:cs typeface="Nunito"/>
                <a:sym typeface="Nunito"/>
              </a:rPr>
              <a:t>But you may have never</a:t>
            </a:r>
            <a:r>
              <a:rPr b="1" i="0" lang="en-US" sz="2200" u="none" cap="none" strike="noStrike">
                <a:solidFill>
                  <a:srgbClr val="D8CFC0"/>
                </a:solidFill>
                <a:latin typeface="Nunito"/>
                <a:ea typeface="Nunito"/>
                <a:cs typeface="Nunito"/>
                <a:sym typeface="Nunito"/>
              </a:rPr>
              <a:t> writ</a:t>
            </a:r>
            <a:r>
              <a:rPr b="1" lang="en-US" sz="2200">
                <a:solidFill>
                  <a:srgbClr val="D8CFC0"/>
                </a:solidFill>
                <a:latin typeface="Nunito"/>
                <a:ea typeface="Nunito"/>
                <a:cs typeface="Nunito"/>
                <a:sym typeface="Nunito"/>
              </a:rPr>
              <a:t>ten</a:t>
            </a:r>
            <a:r>
              <a:rPr b="1" i="0" lang="en-US" sz="2200" u="none" cap="none" strike="noStrike">
                <a:solidFill>
                  <a:srgbClr val="D8CFC0"/>
                </a:solidFill>
                <a:latin typeface="Nunito"/>
                <a:ea typeface="Nunito"/>
                <a:cs typeface="Nunito"/>
                <a:sym typeface="Nunito"/>
              </a:rPr>
              <a:t> it down that way.</a:t>
            </a:r>
            <a:endParaRPr sz="2100"/>
          </a:p>
        </p:txBody>
      </p:sp>
      <p:grpSp>
        <p:nvGrpSpPr>
          <p:cNvPr id="119" name="Google Shape;119;p4"/>
          <p:cNvGrpSpPr/>
          <p:nvPr/>
        </p:nvGrpSpPr>
        <p:grpSpPr>
          <a:xfrm flipH="1" rot="10800000">
            <a:off x="548672" y="3772477"/>
            <a:ext cx="7286119" cy="143596"/>
            <a:chOff x="548640" y="3980000"/>
            <a:chExt cx="1700100" cy="69900"/>
          </a:xfrm>
        </p:grpSpPr>
        <p:sp>
          <p:nvSpPr>
            <p:cNvPr id="120" name="Google Shape;120;p4"/>
            <p:cNvSpPr/>
            <p:nvPr/>
          </p:nvSpPr>
          <p:spPr>
            <a:xfrm>
              <a:off x="548640" y="3980000"/>
              <a:ext cx="200100" cy="69900"/>
            </a:xfrm>
            <a:prstGeom prst="roundRect">
              <a:avLst>
                <a:gd fmla="val 40000" name="adj"/>
              </a:avLst>
            </a:prstGeom>
            <a:solidFill>
              <a:srgbClr val="A03C00"/>
            </a:solidFill>
            <a:ln>
              <a:noFill/>
            </a:ln>
          </p:spPr>
          <p:txBody>
            <a:bodyPr anchorCtr="0" anchor="ctr" bIns="391825" lIns="391825" spcFirstLastPara="1" rIns="391825" wrap="square" tIns="391825">
              <a:noAutofit/>
            </a:bodyPr>
            <a:lstStyle/>
            <a:p>
              <a:pPr indent="0" lvl="0" marL="0" rtl="0" algn="l">
                <a:spcBef>
                  <a:spcPts val="0"/>
                </a:spcBef>
                <a:spcAft>
                  <a:spcPts val="0"/>
                </a:spcAft>
                <a:buNone/>
              </a:pPr>
              <a:r>
                <a:t/>
              </a:r>
              <a:endParaRPr/>
            </a:p>
          </p:txBody>
        </p:sp>
        <p:sp>
          <p:nvSpPr>
            <p:cNvPr id="121" name="Google Shape;121;p4"/>
            <p:cNvSpPr/>
            <p:nvPr/>
          </p:nvSpPr>
          <p:spPr>
            <a:xfrm>
              <a:off x="848640" y="3980000"/>
              <a:ext cx="200100" cy="69900"/>
            </a:xfrm>
            <a:prstGeom prst="roundRect">
              <a:avLst>
                <a:gd fmla="val 40000" name="adj"/>
              </a:avLst>
            </a:prstGeom>
            <a:solidFill>
              <a:srgbClr val="5947E5"/>
            </a:solidFill>
            <a:ln>
              <a:noFill/>
            </a:ln>
          </p:spPr>
          <p:txBody>
            <a:bodyPr anchorCtr="0" anchor="ctr" bIns="391825" lIns="391825" spcFirstLastPara="1" rIns="391825" wrap="square" tIns="391825">
              <a:noAutofit/>
            </a:bodyPr>
            <a:lstStyle/>
            <a:p>
              <a:pPr indent="0" lvl="0" marL="0" rtl="0" algn="l">
                <a:spcBef>
                  <a:spcPts val="0"/>
                </a:spcBef>
                <a:spcAft>
                  <a:spcPts val="0"/>
                </a:spcAft>
                <a:buNone/>
              </a:pPr>
              <a:r>
                <a:t/>
              </a:r>
              <a:endParaRPr/>
            </a:p>
          </p:txBody>
        </p:sp>
        <p:sp>
          <p:nvSpPr>
            <p:cNvPr id="122" name="Google Shape;122;p4"/>
            <p:cNvSpPr/>
            <p:nvPr/>
          </p:nvSpPr>
          <p:spPr>
            <a:xfrm>
              <a:off x="1148640" y="3980000"/>
              <a:ext cx="200100" cy="69900"/>
            </a:xfrm>
            <a:prstGeom prst="roundRect">
              <a:avLst>
                <a:gd fmla="val 40000" name="adj"/>
              </a:avLst>
            </a:prstGeom>
            <a:solidFill>
              <a:srgbClr val="1C7C6C"/>
            </a:solidFill>
            <a:ln>
              <a:noFill/>
            </a:ln>
          </p:spPr>
          <p:txBody>
            <a:bodyPr anchorCtr="0" anchor="ctr" bIns="391825" lIns="391825" spcFirstLastPara="1" rIns="391825" wrap="square" tIns="391825">
              <a:noAutofit/>
            </a:bodyPr>
            <a:lstStyle/>
            <a:p>
              <a:pPr indent="0" lvl="0" marL="0" rtl="0" algn="l">
                <a:spcBef>
                  <a:spcPts val="0"/>
                </a:spcBef>
                <a:spcAft>
                  <a:spcPts val="0"/>
                </a:spcAft>
                <a:buNone/>
              </a:pPr>
              <a:r>
                <a:t/>
              </a:r>
              <a:endParaRPr/>
            </a:p>
          </p:txBody>
        </p:sp>
        <p:sp>
          <p:nvSpPr>
            <p:cNvPr id="123" name="Google Shape;123;p4"/>
            <p:cNvSpPr/>
            <p:nvPr/>
          </p:nvSpPr>
          <p:spPr>
            <a:xfrm>
              <a:off x="1448640" y="3980000"/>
              <a:ext cx="200100" cy="69900"/>
            </a:xfrm>
            <a:prstGeom prst="roundRect">
              <a:avLst>
                <a:gd fmla="val 40000" name="adj"/>
              </a:avLst>
            </a:prstGeom>
            <a:solidFill>
              <a:srgbClr val="E63A89"/>
            </a:solidFill>
            <a:ln>
              <a:noFill/>
            </a:ln>
          </p:spPr>
          <p:txBody>
            <a:bodyPr anchorCtr="0" anchor="ctr" bIns="391825" lIns="391825" spcFirstLastPara="1" rIns="391825" wrap="square" tIns="391825">
              <a:noAutofit/>
            </a:bodyPr>
            <a:lstStyle/>
            <a:p>
              <a:pPr indent="0" lvl="0" marL="0" rtl="0" algn="l">
                <a:spcBef>
                  <a:spcPts val="0"/>
                </a:spcBef>
                <a:spcAft>
                  <a:spcPts val="0"/>
                </a:spcAft>
                <a:buNone/>
              </a:pPr>
              <a:r>
                <a:t/>
              </a:r>
              <a:endParaRPr/>
            </a:p>
          </p:txBody>
        </p:sp>
        <p:sp>
          <p:nvSpPr>
            <p:cNvPr id="124" name="Google Shape;124;p4"/>
            <p:cNvSpPr/>
            <p:nvPr/>
          </p:nvSpPr>
          <p:spPr>
            <a:xfrm>
              <a:off x="1748640" y="3980000"/>
              <a:ext cx="200100" cy="69900"/>
            </a:xfrm>
            <a:prstGeom prst="roundRect">
              <a:avLst>
                <a:gd fmla="val 40000" name="adj"/>
              </a:avLst>
            </a:prstGeom>
            <a:solidFill>
              <a:srgbClr val="094999"/>
            </a:solidFill>
            <a:ln>
              <a:noFill/>
            </a:ln>
          </p:spPr>
          <p:txBody>
            <a:bodyPr anchorCtr="0" anchor="ctr" bIns="391825" lIns="391825" spcFirstLastPara="1" rIns="391825" wrap="square" tIns="391825">
              <a:noAutofit/>
            </a:bodyPr>
            <a:lstStyle/>
            <a:p>
              <a:pPr indent="0" lvl="0" marL="0" rtl="0" algn="l">
                <a:spcBef>
                  <a:spcPts val="0"/>
                </a:spcBef>
                <a:spcAft>
                  <a:spcPts val="0"/>
                </a:spcAft>
                <a:buNone/>
              </a:pPr>
              <a:r>
                <a:t/>
              </a:r>
              <a:endParaRPr/>
            </a:p>
          </p:txBody>
        </p:sp>
        <p:sp>
          <p:nvSpPr>
            <p:cNvPr id="125" name="Google Shape;125;p4"/>
            <p:cNvSpPr/>
            <p:nvPr/>
          </p:nvSpPr>
          <p:spPr>
            <a:xfrm>
              <a:off x="2048640" y="3980000"/>
              <a:ext cx="200100" cy="69900"/>
            </a:xfrm>
            <a:prstGeom prst="roundRect">
              <a:avLst>
                <a:gd fmla="val 40000" name="adj"/>
              </a:avLst>
            </a:prstGeom>
            <a:solidFill>
              <a:srgbClr val="8A6A00"/>
            </a:solidFill>
            <a:ln>
              <a:noFill/>
            </a:ln>
          </p:spPr>
          <p:txBody>
            <a:bodyPr anchorCtr="0" anchor="ctr" bIns="391825" lIns="391825" spcFirstLastPara="1" rIns="391825" wrap="square" tIns="391825">
              <a:noAutofit/>
            </a:bodyPr>
            <a:lstStyle/>
            <a:p>
              <a:pPr indent="0" lvl="0" marL="0" rtl="0" algn="l">
                <a:spcBef>
                  <a:spcPts val="0"/>
                </a:spcBef>
                <a:spcAft>
                  <a:spcPts val="0"/>
                </a:spcAft>
                <a:buNone/>
              </a:pPr>
              <a:r>
                <a:t/>
              </a:r>
              <a:endParaRPr/>
            </a:p>
          </p:txBody>
        </p:sp>
      </p:grpSp>
      <p:grpSp>
        <p:nvGrpSpPr>
          <p:cNvPr id="126" name="Google Shape;126;p4"/>
          <p:cNvGrpSpPr/>
          <p:nvPr/>
        </p:nvGrpSpPr>
        <p:grpSpPr>
          <a:xfrm>
            <a:off x="311700" y="6246124"/>
            <a:ext cx="1400100" cy="300000"/>
            <a:chOff x="548650" y="6295025"/>
            <a:chExt cx="1400100" cy="300000"/>
          </a:xfrm>
        </p:grpSpPr>
        <p:sp>
          <p:nvSpPr>
            <p:cNvPr id="127" name="Google Shape;127;p4"/>
            <p:cNvSpPr/>
            <p:nvPr/>
          </p:nvSpPr>
          <p:spPr>
            <a:xfrm>
              <a:off x="548650" y="6295025"/>
              <a:ext cx="1400100" cy="300000"/>
            </a:xfrm>
            <a:prstGeom prst="roundRect">
              <a:avLst>
                <a:gd fmla="val 25000" name="adj"/>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p>
          </p:txBody>
        </p:sp>
        <p:sp>
          <p:nvSpPr>
            <p:cNvPr id="128" name="Google Shape;128;p4"/>
            <p:cNvSpPr/>
            <p:nvPr/>
          </p:nvSpPr>
          <p:spPr>
            <a:xfrm>
              <a:off x="632350" y="6329950"/>
              <a:ext cx="1232700" cy="200100"/>
            </a:xfrm>
            <a:prstGeom prst="rect">
              <a:avLst/>
            </a:prstGeom>
            <a:solidFill>
              <a:srgbClr val="1C7C6C"/>
            </a:solid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850"/>
                <a:buFont typeface="Nunito"/>
                <a:buNone/>
              </a:pPr>
              <a:r>
                <a:rPr b="1" i="0" lang="en-US" sz="1350" u="none" cap="none" strike="noStrike">
                  <a:solidFill>
                    <a:srgbClr val="FFFFFF"/>
                  </a:solidFill>
                  <a:latin typeface="Nunito"/>
                  <a:ea typeface="Nunito"/>
                  <a:cs typeface="Nunito"/>
                  <a:sym typeface="Nunito"/>
                </a:rPr>
                <a:t>barbersped.org</a:t>
              </a:r>
              <a:endParaRPr b="1" sz="1900"/>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alpha val="89999"/>
          </a:srgbClr>
        </a:solidFill>
      </p:bgPr>
    </p:bg>
    <p:spTree>
      <p:nvGrpSpPr>
        <p:cNvPr id="133" name="Shape 133"/>
        <p:cNvGrpSpPr/>
        <p:nvPr/>
      </p:nvGrpSpPr>
      <p:grpSpPr>
        <a:xfrm>
          <a:off x="0" y="0"/>
          <a:ext cx="0" cy="0"/>
          <a:chOff x="0" y="0"/>
          <a:chExt cx="0" cy="0"/>
        </a:xfrm>
      </p:grpSpPr>
      <p:sp>
        <p:nvSpPr>
          <p:cNvPr id="134" name="Google Shape;134;p5"/>
          <p:cNvSpPr/>
          <p:nvPr/>
        </p:nvSpPr>
        <p:spPr>
          <a:xfrm>
            <a:off x="548640" y="560000"/>
            <a:ext cx="11064240" cy="26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1000"/>
              <a:buFont typeface="Nunito"/>
              <a:buNone/>
            </a:pPr>
            <a:r>
              <a:rPr b="1" i="0" lang="en-US" sz="1300" u="none" cap="none" strike="noStrike">
                <a:solidFill>
                  <a:srgbClr val="1C7C6C"/>
                </a:solidFill>
                <a:latin typeface="Nunito"/>
                <a:ea typeface="Nunito"/>
                <a:cs typeface="Nunito"/>
                <a:sym typeface="Nunito"/>
              </a:rPr>
              <a:t>THE CROSSWALK</a:t>
            </a:r>
            <a:endParaRPr sz="1700"/>
          </a:p>
        </p:txBody>
      </p:sp>
      <p:sp>
        <p:nvSpPr>
          <p:cNvPr id="135" name="Google Shape;135;p5"/>
          <p:cNvSpPr/>
          <p:nvPr/>
        </p:nvSpPr>
        <p:spPr>
          <a:xfrm>
            <a:off x="548650" y="900000"/>
            <a:ext cx="10764300" cy="45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2400"/>
              <a:buFont typeface="Nunito"/>
              <a:buNone/>
            </a:pPr>
            <a:r>
              <a:rPr i="0" lang="en-US" sz="3000" u="none" cap="none" strike="noStrike">
                <a:solidFill>
                  <a:srgbClr val="254E3F"/>
                </a:solidFill>
                <a:latin typeface="Nunito Black"/>
                <a:ea typeface="Nunito Black"/>
                <a:cs typeface="Nunito Black"/>
                <a:sym typeface="Nunito Black"/>
              </a:rPr>
              <a:t>Six actual actions. How many are already in your room?</a:t>
            </a:r>
            <a:endParaRPr sz="2000">
              <a:latin typeface="Nunito Black"/>
              <a:ea typeface="Nunito Black"/>
              <a:cs typeface="Nunito Black"/>
              <a:sym typeface="Nunito Black"/>
            </a:endParaRPr>
          </a:p>
        </p:txBody>
      </p:sp>
      <p:sp>
        <p:nvSpPr>
          <p:cNvPr id="136" name="Google Shape;136;p5"/>
          <p:cNvSpPr/>
          <p:nvPr/>
        </p:nvSpPr>
        <p:spPr>
          <a:xfrm>
            <a:off x="548640" y="1599631"/>
            <a:ext cx="11064300" cy="330000"/>
          </a:xfrm>
          <a:prstGeom prst="rect">
            <a:avLst/>
          </a:prstGeom>
          <a:solidFill>
            <a:srgbClr val="254E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5"/>
          <p:cNvSpPr/>
          <p:nvPr/>
        </p:nvSpPr>
        <p:spPr>
          <a:xfrm>
            <a:off x="848640" y="1679631"/>
            <a:ext cx="4599900" cy="20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900"/>
              <a:buFont typeface="Nunito"/>
              <a:buNone/>
            </a:pPr>
            <a:r>
              <a:rPr b="1" i="0" lang="en-US" sz="1300" u="none" cap="none" strike="noStrike">
                <a:solidFill>
                  <a:srgbClr val="FFFFFF"/>
                </a:solidFill>
                <a:latin typeface="Nunito"/>
                <a:ea typeface="Nunito"/>
                <a:cs typeface="Nunito"/>
                <a:sym typeface="Nunito"/>
              </a:rPr>
              <a:t>SUPPORT (WHAT YOU ACTUALLY DO)</a:t>
            </a:r>
            <a:endParaRPr sz="1800"/>
          </a:p>
        </p:txBody>
      </p:sp>
      <p:sp>
        <p:nvSpPr>
          <p:cNvPr id="138" name="Google Shape;138;p5"/>
          <p:cNvSpPr/>
          <p:nvPr/>
        </p:nvSpPr>
        <p:spPr>
          <a:xfrm>
            <a:off x="5848640" y="1679631"/>
            <a:ext cx="4200000" cy="20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900"/>
              <a:buFont typeface="Nunito"/>
              <a:buNone/>
            </a:pPr>
            <a:r>
              <a:rPr b="1" i="0" lang="en-US" sz="1300" u="none" cap="none" strike="noStrike">
                <a:solidFill>
                  <a:srgbClr val="FFFFFF"/>
                </a:solidFill>
                <a:latin typeface="Nunito"/>
                <a:ea typeface="Nunito"/>
                <a:cs typeface="Nunito"/>
                <a:sym typeface="Nunito"/>
              </a:rPr>
              <a:t>WHO IT'S WRITTEN FOR</a:t>
            </a:r>
            <a:endParaRPr sz="1800"/>
          </a:p>
        </p:txBody>
      </p:sp>
      <p:sp>
        <p:nvSpPr>
          <p:cNvPr id="139" name="Google Shape;139;p5"/>
          <p:cNvSpPr/>
          <p:nvPr/>
        </p:nvSpPr>
        <p:spPr>
          <a:xfrm>
            <a:off x="10448640" y="1679631"/>
            <a:ext cx="999900" cy="200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1CC4A3"/>
              </a:buClr>
              <a:buSzPts val="900"/>
              <a:buFont typeface="Nunito"/>
              <a:buNone/>
            </a:pPr>
            <a:r>
              <a:rPr b="1" i="0" lang="en-US" sz="1300" u="none" cap="none" strike="noStrike">
                <a:solidFill>
                  <a:srgbClr val="1CC4A3"/>
                </a:solidFill>
                <a:latin typeface="Nunito"/>
                <a:ea typeface="Nunito"/>
                <a:cs typeface="Nunito"/>
                <a:sym typeface="Nunito"/>
              </a:rPr>
              <a:t>PLANS</a:t>
            </a:r>
            <a:endParaRPr sz="1800"/>
          </a:p>
        </p:txBody>
      </p:sp>
      <p:sp>
        <p:nvSpPr>
          <p:cNvPr id="140" name="Google Shape;140;p5"/>
          <p:cNvSpPr/>
          <p:nvPr/>
        </p:nvSpPr>
        <p:spPr>
          <a:xfrm>
            <a:off x="548640" y="1929631"/>
            <a:ext cx="11064300" cy="459900"/>
          </a:xfrm>
          <a:prstGeom prst="rect">
            <a:avLst/>
          </a:prstGeom>
          <a:solidFill>
            <a:srgbClr val="EFEDE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5"/>
          <p:cNvSpPr/>
          <p:nvPr/>
        </p:nvSpPr>
        <p:spPr>
          <a:xfrm>
            <a:off x="548640" y="1929631"/>
            <a:ext cx="69900" cy="459900"/>
          </a:xfrm>
          <a:prstGeom prst="rect">
            <a:avLst/>
          </a:prstGeom>
          <a:solidFill>
            <a:srgbClr val="A03C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5"/>
          <p:cNvSpPr/>
          <p:nvPr/>
        </p:nvSpPr>
        <p:spPr>
          <a:xfrm>
            <a:off x="848640" y="2008122"/>
            <a:ext cx="4899900" cy="30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150"/>
              <a:buFont typeface="Nunito"/>
              <a:buNone/>
            </a:pPr>
            <a:r>
              <a:rPr b="1" i="0" lang="en-US" sz="1350" u="none" cap="none" strike="noStrike">
                <a:solidFill>
                  <a:srgbClr val="254E3F"/>
                </a:solidFill>
                <a:latin typeface="Nunito"/>
                <a:ea typeface="Nunito"/>
                <a:cs typeface="Nunito"/>
                <a:sym typeface="Nunito"/>
              </a:rPr>
              <a:t>Break the task into visible chunks</a:t>
            </a:r>
            <a:endParaRPr sz="1600"/>
          </a:p>
        </p:txBody>
      </p:sp>
      <p:sp>
        <p:nvSpPr>
          <p:cNvPr id="143" name="Google Shape;143;p5"/>
          <p:cNvSpPr/>
          <p:nvPr/>
        </p:nvSpPr>
        <p:spPr>
          <a:xfrm>
            <a:off x="5848640" y="2059631"/>
            <a:ext cx="4400100" cy="30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D2707"/>
              </a:buClr>
              <a:buSzPts val="1100"/>
              <a:buFont typeface="Nunito"/>
              <a:buNone/>
            </a:pPr>
            <a:r>
              <a:rPr b="0" i="0" lang="en-US" sz="1100" u="none" cap="none" strike="noStrike">
                <a:solidFill>
                  <a:srgbClr val="5D2707"/>
                </a:solidFill>
                <a:latin typeface="Nunito"/>
                <a:ea typeface="Nunito"/>
                <a:cs typeface="Nunito"/>
                <a:sym typeface="Nunito"/>
              </a:rPr>
              <a:t>Marcus T., Aaliyah B., Devon R., Sophia M., Elijah C., Ruby N.</a:t>
            </a:r>
            <a:endParaRPr/>
          </a:p>
        </p:txBody>
      </p:sp>
      <p:sp>
        <p:nvSpPr>
          <p:cNvPr id="144" name="Google Shape;144;p5"/>
          <p:cNvSpPr/>
          <p:nvPr/>
        </p:nvSpPr>
        <p:spPr>
          <a:xfrm>
            <a:off x="10448640" y="2049631"/>
            <a:ext cx="999900" cy="300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A03C00"/>
              </a:buClr>
              <a:buSzPts val="1500"/>
              <a:buFont typeface="Nunito"/>
              <a:buNone/>
            </a:pPr>
            <a:r>
              <a:rPr b="1" i="0" lang="en-US" sz="1500" u="none" cap="none" strike="noStrike">
                <a:solidFill>
                  <a:srgbClr val="A03C00"/>
                </a:solidFill>
                <a:latin typeface="Nunito"/>
                <a:ea typeface="Nunito"/>
                <a:cs typeface="Nunito"/>
                <a:sym typeface="Nunito"/>
              </a:rPr>
              <a:t>6</a:t>
            </a:r>
            <a:endParaRPr/>
          </a:p>
        </p:txBody>
      </p:sp>
      <p:sp>
        <p:nvSpPr>
          <p:cNvPr id="145" name="Google Shape;145;p5"/>
          <p:cNvSpPr/>
          <p:nvPr/>
        </p:nvSpPr>
        <p:spPr>
          <a:xfrm>
            <a:off x="548640" y="2389631"/>
            <a:ext cx="11064300" cy="459900"/>
          </a:xfrm>
          <a:prstGeom prst="rect">
            <a:avLst/>
          </a:prstGeom>
          <a:solidFill>
            <a:srgbClr val="F8F7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5"/>
          <p:cNvSpPr/>
          <p:nvPr/>
        </p:nvSpPr>
        <p:spPr>
          <a:xfrm>
            <a:off x="548640" y="2389631"/>
            <a:ext cx="69900" cy="459900"/>
          </a:xfrm>
          <a:prstGeom prst="rect">
            <a:avLst/>
          </a:prstGeom>
          <a:solidFill>
            <a:srgbClr val="5947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5"/>
          <p:cNvSpPr/>
          <p:nvPr/>
        </p:nvSpPr>
        <p:spPr>
          <a:xfrm>
            <a:off x="848640" y="2468122"/>
            <a:ext cx="4899900" cy="30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150"/>
              <a:buFont typeface="Nunito"/>
              <a:buNone/>
            </a:pPr>
            <a:r>
              <a:rPr b="1" i="0" lang="en-US" sz="1350" u="none" cap="none" strike="noStrike">
                <a:solidFill>
                  <a:srgbClr val="254E3F"/>
                </a:solidFill>
                <a:latin typeface="Nunito"/>
                <a:ea typeface="Nunito"/>
                <a:cs typeface="Nunito"/>
                <a:sym typeface="Nunito"/>
              </a:rPr>
              <a:t>Walk a check-in loop every 5–8 minutes</a:t>
            </a:r>
            <a:endParaRPr sz="1600"/>
          </a:p>
        </p:txBody>
      </p:sp>
      <p:sp>
        <p:nvSpPr>
          <p:cNvPr id="148" name="Google Shape;148;p5"/>
          <p:cNvSpPr/>
          <p:nvPr/>
        </p:nvSpPr>
        <p:spPr>
          <a:xfrm>
            <a:off x="5848640" y="2519631"/>
            <a:ext cx="4400100" cy="30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D2707"/>
              </a:buClr>
              <a:buSzPts val="1100"/>
              <a:buFont typeface="Nunito"/>
              <a:buNone/>
            </a:pPr>
            <a:r>
              <a:rPr b="0" i="0" lang="en-US" sz="1100" u="none" cap="none" strike="noStrike">
                <a:solidFill>
                  <a:srgbClr val="5D2707"/>
                </a:solidFill>
                <a:latin typeface="Nunito"/>
                <a:ea typeface="Nunito"/>
                <a:cs typeface="Nunito"/>
                <a:sym typeface="Nunito"/>
              </a:rPr>
              <a:t>Marcus T., Aaliyah B., Devon R., Elijah C., Kayla W., Tomas G.</a:t>
            </a:r>
            <a:endParaRPr/>
          </a:p>
        </p:txBody>
      </p:sp>
      <p:sp>
        <p:nvSpPr>
          <p:cNvPr id="149" name="Google Shape;149;p5"/>
          <p:cNvSpPr/>
          <p:nvPr/>
        </p:nvSpPr>
        <p:spPr>
          <a:xfrm>
            <a:off x="10448640" y="2509631"/>
            <a:ext cx="999900" cy="300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5947E5"/>
              </a:buClr>
              <a:buSzPts val="1500"/>
              <a:buFont typeface="Nunito"/>
              <a:buNone/>
            </a:pPr>
            <a:r>
              <a:rPr b="1" i="0" lang="en-US" sz="1500" u="none" cap="none" strike="noStrike">
                <a:solidFill>
                  <a:srgbClr val="5947E5"/>
                </a:solidFill>
                <a:latin typeface="Nunito"/>
                <a:ea typeface="Nunito"/>
                <a:cs typeface="Nunito"/>
                <a:sym typeface="Nunito"/>
              </a:rPr>
              <a:t>6</a:t>
            </a:r>
            <a:endParaRPr/>
          </a:p>
        </p:txBody>
      </p:sp>
      <p:sp>
        <p:nvSpPr>
          <p:cNvPr id="150" name="Google Shape;150;p5"/>
          <p:cNvSpPr/>
          <p:nvPr/>
        </p:nvSpPr>
        <p:spPr>
          <a:xfrm>
            <a:off x="548640" y="2849631"/>
            <a:ext cx="11064300" cy="459900"/>
          </a:xfrm>
          <a:prstGeom prst="rect">
            <a:avLst/>
          </a:prstGeom>
          <a:solidFill>
            <a:srgbClr val="EFEDE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5"/>
          <p:cNvSpPr/>
          <p:nvPr/>
        </p:nvSpPr>
        <p:spPr>
          <a:xfrm>
            <a:off x="548640" y="2849631"/>
            <a:ext cx="69900" cy="459900"/>
          </a:xfrm>
          <a:prstGeom prst="rect">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5"/>
          <p:cNvSpPr/>
          <p:nvPr/>
        </p:nvSpPr>
        <p:spPr>
          <a:xfrm>
            <a:off x="848640" y="2928122"/>
            <a:ext cx="4899900" cy="30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150"/>
              <a:buFont typeface="Nunito"/>
              <a:buNone/>
            </a:pPr>
            <a:r>
              <a:rPr b="1" i="0" lang="en-US" sz="1350" u="none" cap="none" strike="noStrike">
                <a:solidFill>
                  <a:srgbClr val="254E3F"/>
                </a:solidFill>
                <a:latin typeface="Nunito"/>
                <a:ea typeface="Nunito"/>
                <a:cs typeface="Nunito"/>
                <a:sym typeface="Nunito"/>
              </a:rPr>
              <a:t>Post directions in writing — not just say them</a:t>
            </a:r>
            <a:endParaRPr sz="1600"/>
          </a:p>
        </p:txBody>
      </p:sp>
      <p:sp>
        <p:nvSpPr>
          <p:cNvPr id="153" name="Google Shape;153;p5"/>
          <p:cNvSpPr/>
          <p:nvPr/>
        </p:nvSpPr>
        <p:spPr>
          <a:xfrm>
            <a:off x="5848640" y="2979631"/>
            <a:ext cx="4400100" cy="30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D2707"/>
              </a:buClr>
              <a:buSzPts val="1100"/>
              <a:buFont typeface="Nunito"/>
              <a:buNone/>
            </a:pPr>
            <a:r>
              <a:rPr b="0" i="0" lang="en-US" sz="1100" u="none" cap="none" strike="noStrike">
                <a:solidFill>
                  <a:srgbClr val="5D2707"/>
                </a:solidFill>
                <a:latin typeface="Nunito"/>
                <a:ea typeface="Nunito"/>
                <a:cs typeface="Nunito"/>
                <a:sym typeface="Nunito"/>
              </a:rPr>
              <a:t>Aaliyah B., Sophia M., Kayla W., Ruby N., Tomas G.</a:t>
            </a:r>
            <a:endParaRPr/>
          </a:p>
        </p:txBody>
      </p:sp>
      <p:sp>
        <p:nvSpPr>
          <p:cNvPr id="154" name="Google Shape;154;p5"/>
          <p:cNvSpPr/>
          <p:nvPr/>
        </p:nvSpPr>
        <p:spPr>
          <a:xfrm>
            <a:off x="10448640" y="2969631"/>
            <a:ext cx="999900" cy="300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C7C6C"/>
              </a:buClr>
              <a:buSzPts val="1500"/>
              <a:buFont typeface="Nunito"/>
              <a:buNone/>
            </a:pPr>
            <a:r>
              <a:rPr b="1" i="0" lang="en-US" sz="1500" u="none" cap="none" strike="noStrike">
                <a:solidFill>
                  <a:srgbClr val="1C7C6C"/>
                </a:solidFill>
                <a:latin typeface="Nunito"/>
                <a:ea typeface="Nunito"/>
                <a:cs typeface="Nunito"/>
                <a:sym typeface="Nunito"/>
              </a:rPr>
              <a:t>5</a:t>
            </a:r>
            <a:endParaRPr/>
          </a:p>
        </p:txBody>
      </p:sp>
      <p:sp>
        <p:nvSpPr>
          <p:cNvPr id="155" name="Google Shape;155;p5"/>
          <p:cNvSpPr/>
          <p:nvPr/>
        </p:nvSpPr>
        <p:spPr>
          <a:xfrm>
            <a:off x="548640" y="3309631"/>
            <a:ext cx="11064300" cy="459900"/>
          </a:xfrm>
          <a:prstGeom prst="rect">
            <a:avLst/>
          </a:prstGeom>
          <a:solidFill>
            <a:srgbClr val="F8F7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5"/>
          <p:cNvSpPr/>
          <p:nvPr/>
        </p:nvSpPr>
        <p:spPr>
          <a:xfrm>
            <a:off x="548640" y="3309631"/>
            <a:ext cx="69900" cy="459900"/>
          </a:xfrm>
          <a:prstGeom prst="rect">
            <a:avLst/>
          </a:prstGeom>
          <a:solidFill>
            <a:srgbClr val="E63A8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5"/>
          <p:cNvSpPr/>
          <p:nvPr/>
        </p:nvSpPr>
        <p:spPr>
          <a:xfrm>
            <a:off x="848640" y="3366047"/>
            <a:ext cx="4899900" cy="30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150"/>
              <a:buFont typeface="Nunito"/>
              <a:buNone/>
            </a:pPr>
            <a:r>
              <a:rPr b="1" i="0" lang="en-US" sz="1350" u="none" cap="none" strike="noStrike">
                <a:solidFill>
                  <a:srgbClr val="254E3F"/>
                </a:solidFill>
                <a:latin typeface="Nunito"/>
                <a:ea typeface="Nunito"/>
                <a:cs typeface="Nunito"/>
                <a:sym typeface="Nunito"/>
              </a:rPr>
              <a:t>Reduce the number of items — same skill</a:t>
            </a:r>
            <a:endParaRPr sz="1600"/>
          </a:p>
        </p:txBody>
      </p:sp>
      <p:sp>
        <p:nvSpPr>
          <p:cNvPr id="158" name="Google Shape;158;p5"/>
          <p:cNvSpPr/>
          <p:nvPr/>
        </p:nvSpPr>
        <p:spPr>
          <a:xfrm>
            <a:off x="5848640" y="3439631"/>
            <a:ext cx="4400100" cy="30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D2707"/>
              </a:buClr>
              <a:buSzPts val="1100"/>
              <a:buFont typeface="Nunito"/>
              <a:buNone/>
            </a:pPr>
            <a:r>
              <a:rPr b="0" i="0" lang="en-US" sz="1100" u="none" cap="none" strike="noStrike">
                <a:solidFill>
                  <a:srgbClr val="5D2707"/>
                </a:solidFill>
                <a:latin typeface="Nunito"/>
                <a:ea typeface="Nunito"/>
                <a:cs typeface="Nunito"/>
                <a:sym typeface="Nunito"/>
              </a:rPr>
              <a:t>Marcus T., Sophia M., Elijah C., Ruby N.</a:t>
            </a:r>
            <a:endParaRPr/>
          </a:p>
        </p:txBody>
      </p:sp>
      <p:sp>
        <p:nvSpPr>
          <p:cNvPr id="159" name="Google Shape;159;p5"/>
          <p:cNvSpPr/>
          <p:nvPr/>
        </p:nvSpPr>
        <p:spPr>
          <a:xfrm>
            <a:off x="10448640" y="3429631"/>
            <a:ext cx="999900" cy="300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63A89"/>
              </a:buClr>
              <a:buSzPts val="1500"/>
              <a:buFont typeface="Nunito"/>
              <a:buNone/>
            </a:pPr>
            <a:r>
              <a:rPr b="1" i="0" lang="en-US" sz="1500" u="none" cap="none" strike="noStrike">
                <a:solidFill>
                  <a:srgbClr val="E63A89"/>
                </a:solidFill>
                <a:latin typeface="Nunito"/>
                <a:ea typeface="Nunito"/>
                <a:cs typeface="Nunito"/>
                <a:sym typeface="Nunito"/>
              </a:rPr>
              <a:t>4</a:t>
            </a:r>
            <a:endParaRPr/>
          </a:p>
        </p:txBody>
      </p:sp>
      <p:sp>
        <p:nvSpPr>
          <p:cNvPr id="160" name="Google Shape;160;p5"/>
          <p:cNvSpPr/>
          <p:nvPr/>
        </p:nvSpPr>
        <p:spPr>
          <a:xfrm>
            <a:off x="848640" y="3604914"/>
            <a:ext cx="4899900" cy="18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63A89"/>
              </a:buClr>
              <a:buSzPts val="850"/>
              <a:buFont typeface="Nunito"/>
              <a:buNone/>
            </a:pPr>
            <a:r>
              <a:rPr b="1" i="0" lang="en-US" sz="850" u="none" cap="none" strike="noStrike">
                <a:solidFill>
                  <a:srgbClr val="E63A89"/>
                </a:solidFill>
                <a:latin typeface="Nunito"/>
                <a:ea typeface="Nunito"/>
                <a:cs typeface="Nunito"/>
                <a:sym typeface="Nunito"/>
              </a:rPr>
              <a:t>per-student only — see next slide</a:t>
            </a:r>
            <a:endParaRPr/>
          </a:p>
        </p:txBody>
      </p:sp>
      <p:sp>
        <p:nvSpPr>
          <p:cNvPr id="161" name="Google Shape;161;p5"/>
          <p:cNvSpPr/>
          <p:nvPr/>
        </p:nvSpPr>
        <p:spPr>
          <a:xfrm>
            <a:off x="548640" y="3769631"/>
            <a:ext cx="11064300" cy="459900"/>
          </a:xfrm>
          <a:prstGeom prst="rect">
            <a:avLst/>
          </a:prstGeom>
          <a:solidFill>
            <a:srgbClr val="EFEDE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5"/>
          <p:cNvSpPr/>
          <p:nvPr/>
        </p:nvSpPr>
        <p:spPr>
          <a:xfrm>
            <a:off x="548640" y="3769631"/>
            <a:ext cx="69900" cy="459900"/>
          </a:xfrm>
          <a:prstGeom prst="rect">
            <a:avLst/>
          </a:prstGeom>
          <a:solidFill>
            <a:srgbClr val="09499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5"/>
          <p:cNvSpPr/>
          <p:nvPr/>
        </p:nvSpPr>
        <p:spPr>
          <a:xfrm>
            <a:off x="848640" y="3848122"/>
            <a:ext cx="4899900" cy="30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150"/>
              <a:buFont typeface="Nunito"/>
              <a:buNone/>
            </a:pPr>
            <a:r>
              <a:rPr b="1" i="0" lang="en-US" sz="1350" u="none" cap="none" strike="noStrike">
                <a:solidFill>
                  <a:srgbClr val="254E3F"/>
                </a:solidFill>
                <a:latin typeface="Nunito"/>
                <a:ea typeface="Nunito"/>
                <a:cs typeface="Nunito"/>
                <a:sym typeface="Nunito"/>
              </a:rPr>
              <a:t>Break or exit available without asking</a:t>
            </a:r>
            <a:endParaRPr sz="1600"/>
          </a:p>
        </p:txBody>
      </p:sp>
      <p:sp>
        <p:nvSpPr>
          <p:cNvPr id="164" name="Google Shape;164;p5"/>
          <p:cNvSpPr/>
          <p:nvPr/>
        </p:nvSpPr>
        <p:spPr>
          <a:xfrm>
            <a:off x="5848640" y="3899631"/>
            <a:ext cx="4400100" cy="30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D2707"/>
              </a:buClr>
              <a:buSzPts val="1100"/>
              <a:buFont typeface="Nunito"/>
              <a:buNone/>
            </a:pPr>
            <a:r>
              <a:rPr b="0" i="0" lang="en-US" sz="1100" u="none" cap="none" strike="noStrike">
                <a:solidFill>
                  <a:srgbClr val="5D2707"/>
                </a:solidFill>
                <a:latin typeface="Nunito"/>
                <a:ea typeface="Nunito"/>
                <a:cs typeface="Nunito"/>
                <a:sym typeface="Nunito"/>
              </a:rPr>
              <a:t>Marcus T., Devon R., Elijah C.</a:t>
            </a:r>
            <a:endParaRPr/>
          </a:p>
        </p:txBody>
      </p:sp>
      <p:sp>
        <p:nvSpPr>
          <p:cNvPr id="165" name="Google Shape;165;p5"/>
          <p:cNvSpPr/>
          <p:nvPr/>
        </p:nvSpPr>
        <p:spPr>
          <a:xfrm>
            <a:off x="10448640" y="3889631"/>
            <a:ext cx="999900" cy="300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94999"/>
              </a:buClr>
              <a:buSzPts val="1500"/>
              <a:buFont typeface="Nunito"/>
              <a:buNone/>
            </a:pPr>
            <a:r>
              <a:rPr b="1" i="0" lang="en-US" sz="1500" u="none" cap="none" strike="noStrike">
                <a:solidFill>
                  <a:srgbClr val="094999"/>
                </a:solidFill>
                <a:latin typeface="Nunito"/>
                <a:ea typeface="Nunito"/>
                <a:cs typeface="Nunito"/>
                <a:sym typeface="Nunito"/>
              </a:rPr>
              <a:t>3</a:t>
            </a:r>
            <a:endParaRPr/>
          </a:p>
        </p:txBody>
      </p:sp>
      <p:sp>
        <p:nvSpPr>
          <p:cNvPr id="166" name="Google Shape;166;p5"/>
          <p:cNvSpPr/>
          <p:nvPr/>
        </p:nvSpPr>
        <p:spPr>
          <a:xfrm>
            <a:off x="548640" y="4229631"/>
            <a:ext cx="11064300" cy="459900"/>
          </a:xfrm>
          <a:prstGeom prst="rect">
            <a:avLst/>
          </a:prstGeom>
          <a:solidFill>
            <a:srgbClr val="F8F7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5"/>
          <p:cNvSpPr/>
          <p:nvPr/>
        </p:nvSpPr>
        <p:spPr>
          <a:xfrm>
            <a:off x="548640" y="4229631"/>
            <a:ext cx="69900" cy="459900"/>
          </a:xfrm>
          <a:prstGeom prst="rect">
            <a:avLst/>
          </a:prstGeom>
          <a:solidFill>
            <a:srgbClr val="8A6A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5"/>
          <p:cNvSpPr/>
          <p:nvPr/>
        </p:nvSpPr>
        <p:spPr>
          <a:xfrm>
            <a:off x="848640" y="4308122"/>
            <a:ext cx="4899900" cy="30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150"/>
              <a:buFont typeface="Nunito"/>
              <a:buNone/>
            </a:pPr>
            <a:r>
              <a:rPr b="1" i="0" lang="en-US" sz="1350" u="none" cap="none" strike="noStrike">
                <a:solidFill>
                  <a:srgbClr val="254E3F"/>
                </a:solidFill>
                <a:latin typeface="Nunito"/>
                <a:ea typeface="Nunito"/>
                <a:cs typeface="Nunito"/>
                <a:sym typeface="Nunito"/>
              </a:rPr>
              <a:t>Stage materials before the student arrives</a:t>
            </a:r>
            <a:endParaRPr sz="1600"/>
          </a:p>
        </p:txBody>
      </p:sp>
      <p:sp>
        <p:nvSpPr>
          <p:cNvPr id="169" name="Google Shape;169;p5"/>
          <p:cNvSpPr/>
          <p:nvPr/>
        </p:nvSpPr>
        <p:spPr>
          <a:xfrm>
            <a:off x="5848640" y="4359631"/>
            <a:ext cx="4400100" cy="30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D2707"/>
              </a:buClr>
              <a:buSzPts val="1100"/>
              <a:buFont typeface="Nunito"/>
              <a:buNone/>
            </a:pPr>
            <a:r>
              <a:rPr b="0" i="0" lang="en-US" sz="1100" u="none" cap="none" strike="noStrike">
                <a:solidFill>
                  <a:srgbClr val="5D2707"/>
                </a:solidFill>
                <a:latin typeface="Nunito"/>
                <a:ea typeface="Nunito"/>
                <a:cs typeface="Nunito"/>
                <a:sym typeface="Nunito"/>
              </a:rPr>
              <a:t>Devon R., Sophia M., Kayla W.</a:t>
            </a:r>
            <a:endParaRPr/>
          </a:p>
        </p:txBody>
      </p:sp>
      <p:sp>
        <p:nvSpPr>
          <p:cNvPr id="170" name="Google Shape;170;p5"/>
          <p:cNvSpPr/>
          <p:nvPr/>
        </p:nvSpPr>
        <p:spPr>
          <a:xfrm>
            <a:off x="10448640" y="4349631"/>
            <a:ext cx="999900" cy="300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A6A00"/>
              </a:buClr>
              <a:buSzPts val="1500"/>
              <a:buFont typeface="Nunito"/>
              <a:buNone/>
            </a:pPr>
            <a:r>
              <a:rPr b="1" i="0" lang="en-US" sz="1500" u="none" cap="none" strike="noStrike">
                <a:solidFill>
                  <a:srgbClr val="8A6A00"/>
                </a:solidFill>
                <a:latin typeface="Nunito"/>
                <a:ea typeface="Nunito"/>
                <a:cs typeface="Nunito"/>
                <a:sym typeface="Nunito"/>
              </a:rPr>
              <a:t>3</a:t>
            </a:r>
            <a:endParaRPr/>
          </a:p>
        </p:txBody>
      </p:sp>
      <p:sp>
        <p:nvSpPr>
          <p:cNvPr id="171" name="Google Shape;171;p5"/>
          <p:cNvSpPr/>
          <p:nvPr/>
        </p:nvSpPr>
        <p:spPr>
          <a:xfrm>
            <a:off x="548650" y="4799625"/>
            <a:ext cx="11064300" cy="875700"/>
          </a:xfrm>
          <a:prstGeom prst="roundRect">
            <a:avLst>
              <a:gd fmla="val 6000" name="adj"/>
            </a:avLst>
          </a:prstGeom>
          <a:solidFill>
            <a:srgbClr val="A03C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5"/>
          <p:cNvSpPr/>
          <p:nvPr/>
        </p:nvSpPr>
        <p:spPr>
          <a:xfrm>
            <a:off x="848650" y="4869510"/>
            <a:ext cx="10464300" cy="462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500"/>
              <a:buFont typeface="Nunito"/>
              <a:buNone/>
            </a:pPr>
            <a:r>
              <a:rPr b="1" i="0" lang="en-US" sz="2500" u="none" cap="none" strike="noStrike">
                <a:solidFill>
                  <a:srgbClr val="FFFFFF"/>
                </a:solidFill>
                <a:latin typeface="Nunito"/>
                <a:ea typeface="Nunito"/>
                <a:cs typeface="Nunito"/>
                <a:sym typeface="Nunito"/>
              </a:rPr>
              <a:t>Six things. Not forty.</a:t>
            </a:r>
            <a:endParaRPr sz="2400"/>
          </a:p>
        </p:txBody>
      </p:sp>
      <p:sp>
        <p:nvSpPr>
          <p:cNvPr id="173" name="Google Shape;173;p5"/>
          <p:cNvSpPr/>
          <p:nvPr/>
        </p:nvSpPr>
        <p:spPr>
          <a:xfrm>
            <a:off x="848640" y="5122163"/>
            <a:ext cx="10464300" cy="62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6D9C4"/>
              </a:buClr>
              <a:buSzPts val="1100"/>
              <a:buFont typeface="Nunito"/>
              <a:buNone/>
            </a:pPr>
            <a:r>
              <a:rPr b="1" i="0" lang="en-US" u="none" cap="none" strike="noStrike">
                <a:solidFill>
                  <a:srgbClr val="F6D9C4"/>
                </a:solidFill>
                <a:latin typeface="Nunito"/>
                <a:ea typeface="Nunito"/>
                <a:cs typeface="Nunito"/>
                <a:sym typeface="Nunito"/>
              </a:rPr>
              <a:t>If you just raised your hand on three or four of them — you have been doing this all along. It has simply never been counted.</a:t>
            </a:r>
            <a:endParaRPr sz="1700"/>
          </a:p>
        </p:txBody>
      </p:sp>
      <p:grpSp>
        <p:nvGrpSpPr>
          <p:cNvPr id="174" name="Google Shape;174;p5"/>
          <p:cNvGrpSpPr/>
          <p:nvPr/>
        </p:nvGrpSpPr>
        <p:grpSpPr>
          <a:xfrm>
            <a:off x="311700" y="6246124"/>
            <a:ext cx="1400100" cy="300000"/>
            <a:chOff x="548650" y="6295025"/>
            <a:chExt cx="1400100" cy="300000"/>
          </a:xfrm>
        </p:grpSpPr>
        <p:sp>
          <p:nvSpPr>
            <p:cNvPr id="175" name="Google Shape;175;p5"/>
            <p:cNvSpPr/>
            <p:nvPr/>
          </p:nvSpPr>
          <p:spPr>
            <a:xfrm>
              <a:off x="548650" y="6295025"/>
              <a:ext cx="1400100" cy="300000"/>
            </a:xfrm>
            <a:prstGeom prst="roundRect">
              <a:avLst>
                <a:gd fmla="val 25000" name="adj"/>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p>
          </p:txBody>
        </p:sp>
        <p:sp>
          <p:nvSpPr>
            <p:cNvPr id="176" name="Google Shape;176;p5"/>
            <p:cNvSpPr/>
            <p:nvPr/>
          </p:nvSpPr>
          <p:spPr>
            <a:xfrm>
              <a:off x="632350" y="6329950"/>
              <a:ext cx="1232700" cy="200100"/>
            </a:xfrm>
            <a:prstGeom prst="rect">
              <a:avLst/>
            </a:prstGeom>
            <a:solidFill>
              <a:srgbClr val="1C7C6C"/>
            </a:solid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850"/>
                <a:buFont typeface="Nunito"/>
                <a:buNone/>
              </a:pPr>
              <a:r>
                <a:rPr b="1" i="0" lang="en-US" sz="1350" u="none" cap="none" strike="noStrike">
                  <a:solidFill>
                    <a:srgbClr val="FFFFFF"/>
                  </a:solidFill>
                  <a:latin typeface="Nunito"/>
                  <a:ea typeface="Nunito"/>
                  <a:cs typeface="Nunito"/>
                  <a:sym typeface="Nunito"/>
                </a:rPr>
                <a:t>barbersped.org</a:t>
              </a:r>
              <a:endParaRPr b="1" sz="1900"/>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alpha val="89999"/>
          </a:srgbClr>
        </a:solidFill>
      </p:bgPr>
    </p:bg>
    <p:spTree>
      <p:nvGrpSpPr>
        <p:cNvPr id="180" name="Shape 180"/>
        <p:cNvGrpSpPr/>
        <p:nvPr/>
      </p:nvGrpSpPr>
      <p:grpSpPr>
        <a:xfrm>
          <a:off x="0" y="0"/>
          <a:ext cx="0" cy="0"/>
          <a:chOff x="0" y="0"/>
          <a:chExt cx="0" cy="0"/>
        </a:xfrm>
      </p:grpSpPr>
      <p:sp>
        <p:nvSpPr>
          <p:cNvPr id="181" name="Google Shape;181;p6"/>
          <p:cNvSpPr/>
          <p:nvPr/>
        </p:nvSpPr>
        <p:spPr>
          <a:xfrm>
            <a:off x="548640" y="560000"/>
            <a:ext cx="11064240" cy="26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1000"/>
              <a:buFont typeface="Nunito"/>
              <a:buNone/>
            </a:pPr>
            <a:r>
              <a:rPr b="1" i="0" lang="en-US" sz="1200" u="none" cap="none" strike="noStrike">
                <a:solidFill>
                  <a:srgbClr val="1C7C6C"/>
                </a:solidFill>
                <a:latin typeface="Nunito"/>
                <a:ea typeface="Nunito"/>
                <a:cs typeface="Nunito"/>
                <a:sym typeface="Nunito"/>
              </a:rPr>
              <a:t>THE ONE THAT DOES NOT UNIVERSALIZE</a:t>
            </a:r>
            <a:endParaRPr sz="1600"/>
          </a:p>
        </p:txBody>
      </p:sp>
      <p:sp>
        <p:nvSpPr>
          <p:cNvPr id="182" name="Google Shape;182;p6"/>
          <p:cNvSpPr/>
          <p:nvPr/>
        </p:nvSpPr>
        <p:spPr>
          <a:xfrm>
            <a:off x="548650" y="859659"/>
            <a:ext cx="10064100" cy="72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2400"/>
              <a:buFont typeface="Nunito"/>
              <a:buNone/>
            </a:pPr>
            <a:r>
              <a:rPr i="0" lang="en-US" sz="3200" u="none" cap="none" strike="noStrike">
                <a:solidFill>
                  <a:srgbClr val="254E3F"/>
                </a:solidFill>
                <a:latin typeface="Nunito Black"/>
                <a:ea typeface="Nunito Black"/>
                <a:cs typeface="Nunito Black"/>
                <a:sym typeface="Nunito Black"/>
              </a:rPr>
              <a:t>Fewer items is not less learning. Unless it is.</a:t>
            </a:r>
            <a:endParaRPr sz="2200">
              <a:latin typeface="Nunito Black"/>
              <a:ea typeface="Nunito Black"/>
              <a:cs typeface="Nunito Black"/>
              <a:sym typeface="Nunito Black"/>
            </a:endParaRPr>
          </a:p>
        </p:txBody>
      </p:sp>
      <p:sp>
        <p:nvSpPr>
          <p:cNvPr id="183" name="Google Shape;183;p6"/>
          <p:cNvSpPr/>
          <p:nvPr/>
        </p:nvSpPr>
        <p:spPr>
          <a:xfrm>
            <a:off x="548640" y="1538498"/>
            <a:ext cx="9464100" cy="42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3C00"/>
              </a:buClr>
              <a:buSzPts val="1300"/>
              <a:buFont typeface="Nunito"/>
              <a:buNone/>
            </a:pPr>
            <a:r>
              <a:rPr b="1" i="0" lang="en-US" sz="1700" u="none" cap="none" strike="noStrike">
                <a:solidFill>
                  <a:srgbClr val="A03C00"/>
                </a:solidFill>
                <a:latin typeface="Nunito"/>
                <a:ea typeface="Nunito"/>
                <a:cs typeface="Nunito"/>
                <a:sym typeface="Nunito"/>
              </a:rPr>
              <a:t>Five of the six go to the whole room. This one stays with the child it was written for.</a:t>
            </a:r>
            <a:endParaRPr sz="1800"/>
          </a:p>
        </p:txBody>
      </p:sp>
      <p:sp>
        <p:nvSpPr>
          <p:cNvPr id="184" name="Google Shape;184;p6"/>
          <p:cNvSpPr/>
          <p:nvPr/>
        </p:nvSpPr>
        <p:spPr>
          <a:xfrm>
            <a:off x="548640" y="2089064"/>
            <a:ext cx="5257800" cy="2300100"/>
          </a:xfrm>
          <a:prstGeom prst="roundRect">
            <a:avLst>
              <a:gd fmla="val 6000" name="adj"/>
            </a:avLst>
          </a:prstGeom>
          <a:solidFill>
            <a:srgbClr val="E9F0EC"/>
          </a:solidFill>
          <a:ln cap="flat" cmpd="sng" w="12700">
            <a:solidFill>
              <a:srgbClr val="C9DC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185" name="Google Shape;185;p6"/>
          <p:cNvSpPr/>
          <p:nvPr/>
        </p:nvSpPr>
        <p:spPr>
          <a:xfrm>
            <a:off x="548640" y="2089064"/>
            <a:ext cx="5257800" cy="60000"/>
          </a:xfrm>
          <a:prstGeom prst="rect">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6"/>
          <p:cNvSpPr/>
          <p:nvPr/>
        </p:nvSpPr>
        <p:spPr>
          <a:xfrm>
            <a:off x="822960" y="2289064"/>
            <a:ext cx="4709100" cy="24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C7C6C"/>
              </a:buClr>
              <a:buSzPts val="950"/>
              <a:buFont typeface="Nunito"/>
              <a:buNone/>
            </a:pPr>
            <a:r>
              <a:rPr b="1" i="0" lang="en-US" sz="1150" u="none" cap="none" strike="noStrike">
                <a:solidFill>
                  <a:srgbClr val="1C7C6C"/>
                </a:solidFill>
                <a:latin typeface="Nunito"/>
                <a:ea typeface="Nunito"/>
                <a:cs typeface="Nunito"/>
                <a:sym typeface="Nunito"/>
              </a:rPr>
              <a:t>WHEN IT IS AN ACCESS CHANGE</a:t>
            </a:r>
            <a:endParaRPr sz="1600"/>
          </a:p>
        </p:txBody>
      </p:sp>
      <p:sp>
        <p:nvSpPr>
          <p:cNvPr id="187" name="Google Shape;187;p6"/>
          <p:cNvSpPr/>
          <p:nvPr/>
        </p:nvSpPr>
        <p:spPr>
          <a:xfrm>
            <a:off x="822960" y="2533406"/>
            <a:ext cx="4709100" cy="3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54E3F"/>
              </a:buClr>
              <a:buSzPts val="1900"/>
              <a:buFont typeface="Nunito"/>
              <a:buNone/>
            </a:pPr>
            <a:r>
              <a:rPr i="0" lang="en-US" sz="2100" u="none" cap="none" strike="noStrike">
                <a:solidFill>
                  <a:srgbClr val="254E3F"/>
                </a:solidFill>
                <a:latin typeface="Nunito Black"/>
                <a:ea typeface="Nunito Black"/>
                <a:cs typeface="Nunito Black"/>
                <a:sym typeface="Nunito Black"/>
              </a:rPr>
              <a:t>Same skill. Fewer reps.</a:t>
            </a:r>
            <a:endParaRPr sz="1600">
              <a:latin typeface="Nunito Black"/>
              <a:ea typeface="Nunito Black"/>
              <a:cs typeface="Nunito Black"/>
              <a:sym typeface="Nunito Black"/>
            </a:endParaRPr>
          </a:p>
        </p:txBody>
      </p:sp>
      <p:sp>
        <p:nvSpPr>
          <p:cNvPr id="188" name="Google Shape;188;p6"/>
          <p:cNvSpPr/>
          <p:nvPr/>
        </p:nvSpPr>
        <p:spPr>
          <a:xfrm>
            <a:off x="822960" y="2929255"/>
            <a:ext cx="4709100" cy="120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D2707"/>
              </a:buClr>
              <a:buSzPts val="1100"/>
              <a:buFont typeface="Nunito"/>
              <a:buNone/>
            </a:pPr>
            <a:r>
              <a:rPr b="0" i="0" lang="en-US" sz="1300" u="none" cap="none" strike="noStrike">
                <a:solidFill>
                  <a:srgbClr val="5D2707"/>
                </a:solidFill>
                <a:latin typeface="Nunito"/>
                <a:ea typeface="Nunito"/>
                <a:cs typeface="Nunito"/>
                <a:sym typeface="Nunito"/>
              </a:rPr>
              <a:t>Twenty problems, and the last twelve are the same skill as the first eight. The child who writes at half speed never reaches the end — and the blank half of her page tells you nothing you did not already know at problem eight.</a:t>
            </a:r>
            <a:endParaRPr sz="1600"/>
          </a:p>
          <a:p>
            <a:pPr indent="0" lvl="0" marL="0" marR="0" rtl="0" algn="l">
              <a:spcBef>
                <a:spcPts val="600"/>
              </a:spcBef>
              <a:spcAft>
                <a:spcPts val="0"/>
              </a:spcAft>
              <a:buClr>
                <a:srgbClr val="1C7C6C"/>
              </a:buClr>
              <a:buSzPts val="1100"/>
              <a:buFont typeface="Nunito"/>
              <a:buNone/>
            </a:pPr>
            <a:r>
              <a:rPr b="1" i="0" lang="en-US" sz="1300" u="none" cap="none" strike="noStrike">
                <a:solidFill>
                  <a:srgbClr val="1C7C6C"/>
                </a:solidFill>
                <a:latin typeface="Nunito"/>
                <a:ea typeface="Nunito"/>
                <a:cs typeface="Nunito"/>
                <a:sym typeface="Nunito"/>
              </a:rPr>
              <a:t>Cutting the count does not lower the demand. It removes a stamina tax you were never measuring.</a:t>
            </a:r>
            <a:endParaRPr sz="1600"/>
          </a:p>
        </p:txBody>
      </p:sp>
      <p:sp>
        <p:nvSpPr>
          <p:cNvPr id="189" name="Google Shape;189;p6"/>
          <p:cNvSpPr/>
          <p:nvPr/>
        </p:nvSpPr>
        <p:spPr>
          <a:xfrm>
            <a:off x="6355080" y="2089064"/>
            <a:ext cx="5257800" cy="2300100"/>
          </a:xfrm>
          <a:prstGeom prst="roundRect">
            <a:avLst>
              <a:gd fmla="val 6000" name="adj"/>
            </a:avLst>
          </a:prstGeom>
          <a:solidFill>
            <a:srgbClr val="FBE9F1"/>
          </a:solidFill>
          <a:ln cap="flat" cmpd="sng" w="12700">
            <a:solidFill>
              <a:srgbClr val="EFCAD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190" name="Google Shape;190;p6"/>
          <p:cNvSpPr/>
          <p:nvPr/>
        </p:nvSpPr>
        <p:spPr>
          <a:xfrm>
            <a:off x="6355080" y="2089064"/>
            <a:ext cx="5257800" cy="60000"/>
          </a:xfrm>
          <a:prstGeom prst="rect">
            <a:avLst/>
          </a:prstGeom>
          <a:solidFill>
            <a:srgbClr val="E63A8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6"/>
          <p:cNvSpPr/>
          <p:nvPr/>
        </p:nvSpPr>
        <p:spPr>
          <a:xfrm>
            <a:off x="6629400" y="2289064"/>
            <a:ext cx="4709100" cy="24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63A89"/>
              </a:buClr>
              <a:buSzPts val="950"/>
              <a:buFont typeface="Nunito"/>
              <a:buNone/>
            </a:pPr>
            <a:r>
              <a:rPr b="1" i="0" lang="en-US" sz="1150" u="none" cap="none" strike="noStrike">
                <a:solidFill>
                  <a:srgbClr val="E63A89"/>
                </a:solidFill>
                <a:latin typeface="Nunito"/>
                <a:ea typeface="Nunito"/>
                <a:cs typeface="Nunito"/>
                <a:sym typeface="Nunito"/>
              </a:rPr>
              <a:t>WHEN IT IS A DOSE CHANGE</a:t>
            </a:r>
            <a:endParaRPr sz="1600"/>
          </a:p>
        </p:txBody>
      </p:sp>
      <p:sp>
        <p:nvSpPr>
          <p:cNvPr id="192" name="Google Shape;192;p6"/>
          <p:cNvSpPr/>
          <p:nvPr/>
        </p:nvSpPr>
        <p:spPr>
          <a:xfrm>
            <a:off x="6629400" y="2533406"/>
            <a:ext cx="4709100" cy="33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54E3F"/>
              </a:buClr>
              <a:buSzPts val="1900"/>
              <a:buFont typeface="Nunito"/>
              <a:buNone/>
            </a:pPr>
            <a:r>
              <a:rPr i="0" lang="en-US" sz="2100" u="none" cap="none" strike="noStrike">
                <a:solidFill>
                  <a:srgbClr val="254E3F"/>
                </a:solidFill>
                <a:latin typeface="Nunito Black"/>
                <a:ea typeface="Nunito Black"/>
                <a:cs typeface="Nunito Black"/>
                <a:sym typeface="Nunito Black"/>
              </a:rPr>
              <a:t>Same skill. Less practice.</a:t>
            </a:r>
            <a:endParaRPr sz="1600">
              <a:latin typeface="Nunito Black"/>
              <a:ea typeface="Nunito Black"/>
              <a:cs typeface="Nunito Black"/>
              <a:sym typeface="Nunito Black"/>
            </a:endParaRPr>
          </a:p>
        </p:txBody>
      </p:sp>
      <p:sp>
        <p:nvSpPr>
          <p:cNvPr id="193" name="Google Shape;193;p6"/>
          <p:cNvSpPr/>
          <p:nvPr/>
        </p:nvSpPr>
        <p:spPr>
          <a:xfrm>
            <a:off x="6629400" y="2929255"/>
            <a:ext cx="4709100" cy="120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5D2707"/>
              </a:buClr>
              <a:buSzPts val="1100"/>
              <a:buFont typeface="Nunito"/>
              <a:buNone/>
            </a:pPr>
            <a:r>
              <a:rPr b="0" i="0" lang="en-US" sz="1300" u="none" cap="none" strike="noStrike">
                <a:solidFill>
                  <a:srgbClr val="5D2707"/>
                </a:solidFill>
                <a:latin typeface="Nunito"/>
                <a:ea typeface="Nunito"/>
                <a:cs typeface="Nunito"/>
                <a:sym typeface="Nunito"/>
              </a:rPr>
              <a:t>The child who needs twenty reps to build fluency, and gets twelve, has not been accommodated. He has been shorted — and the gap he already had will be wider in May.</a:t>
            </a:r>
            <a:endParaRPr sz="1600"/>
          </a:p>
          <a:p>
            <a:pPr indent="0" lvl="0" marL="0" marR="0" rtl="0" algn="l">
              <a:spcBef>
                <a:spcPts val="600"/>
              </a:spcBef>
              <a:spcAft>
                <a:spcPts val="0"/>
              </a:spcAft>
              <a:buClr>
                <a:srgbClr val="E63A89"/>
              </a:buClr>
              <a:buSzPts val="1100"/>
              <a:buFont typeface="Nunito"/>
              <a:buNone/>
            </a:pPr>
            <a:r>
              <a:rPr b="1" i="0" lang="en-US" sz="1300" u="none" cap="none" strike="noStrike">
                <a:solidFill>
                  <a:srgbClr val="E63A89"/>
                </a:solidFill>
                <a:latin typeface="Nunito"/>
                <a:ea typeface="Nunito"/>
                <a:cs typeface="Nunito"/>
                <a:sym typeface="Nunito"/>
              </a:rPr>
              <a:t>This is the version teachers are right to worry about. Cut the count for the whole room and this is what you do to the kids who needed the count.</a:t>
            </a:r>
            <a:endParaRPr sz="1600"/>
          </a:p>
        </p:txBody>
      </p:sp>
      <p:sp>
        <p:nvSpPr>
          <p:cNvPr id="194" name="Google Shape;194;p6"/>
          <p:cNvSpPr/>
          <p:nvPr/>
        </p:nvSpPr>
        <p:spPr>
          <a:xfrm>
            <a:off x="548650" y="4529075"/>
            <a:ext cx="11064300" cy="888600"/>
          </a:xfrm>
          <a:prstGeom prst="roundRect">
            <a:avLst>
              <a:gd fmla="val 6000" name="adj"/>
            </a:avLst>
          </a:prstGeom>
          <a:solidFill>
            <a:srgbClr val="254E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195" name="Google Shape;195;p6"/>
          <p:cNvSpPr/>
          <p:nvPr/>
        </p:nvSpPr>
        <p:spPr>
          <a:xfrm>
            <a:off x="848650" y="4589133"/>
            <a:ext cx="10464300" cy="4884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400"/>
              <a:buFont typeface="Nunito"/>
              <a:buNone/>
            </a:pPr>
            <a:r>
              <a:rPr b="1" i="0" lang="en-US" sz="1800" u="none" cap="none" strike="noStrike">
                <a:solidFill>
                  <a:srgbClr val="FFFFFF"/>
                </a:solidFill>
                <a:latin typeface="Nunito"/>
                <a:ea typeface="Nunito"/>
                <a:cs typeface="Nunito"/>
                <a:sym typeface="Nunito"/>
              </a:rPr>
              <a:t>Is the twenty there because the skill needs twenty reps — or because twenty fit on the page?</a:t>
            </a:r>
            <a:endParaRPr sz="1800"/>
          </a:p>
        </p:txBody>
      </p:sp>
      <p:sp>
        <p:nvSpPr>
          <p:cNvPr id="196" name="Google Shape;196;p6"/>
          <p:cNvSpPr/>
          <p:nvPr/>
        </p:nvSpPr>
        <p:spPr>
          <a:xfrm>
            <a:off x="848650" y="4968773"/>
            <a:ext cx="10464300" cy="33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C4A3"/>
              </a:buClr>
              <a:buSzPts val="1100"/>
              <a:buFont typeface="Nunito"/>
              <a:buNone/>
            </a:pPr>
            <a:r>
              <a:rPr b="1" i="0" lang="en-US" sz="1300" u="none" cap="none" strike="noStrike">
                <a:solidFill>
                  <a:srgbClr val="1CC4A3"/>
                </a:solidFill>
                <a:latin typeface="Nunito"/>
                <a:ea typeface="Nunito"/>
                <a:cs typeface="Nunito"/>
                <a:sym typeface="Nunito"/>
              </a:rPr>
              <a:t>If it is the page: cut it for everyone, and you have written a better assignment. If it is the skill: cut it only for the child whose plan says so.</a:t>
            </a:r>
            <a:endParaRPr sz="1600"/>
          </a:p>
        </p:txBody>
      </p:sp>
      <p:sp>
        <p:nvSpPr>
          <p:cNvPr id="197" name="Google Shape;197;p6"/>
          <p:cNvSpPr/>
          <p:nvPr/>
        </p:nvSpPr>
        <p:spPr>
          <a:xfrm>
            <a:off x="849763" y="5562529"/>
            <a:ext cx="9607200" cy="30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63A89"/>
              </a:buClr>
              <a:buSzPts val="1000"/>
              <a:buFont typeface="Nunito"/>
              <a:buNone/>
            </a:pPr>
            <a:r>
              <a:rPr b="1" i="0" lang="en-US" u="none" cap="none" strike="noStrike">
                <a:solidFill>
                  <a:srgbClr val="E63A89"/>
                </a:solidFill>
                <a:latin typeface="Nunito"/>
                <a:ea typeface="Nunito"/>
                <a:cs typeface="Nunito"/>
                <a:sym typeface="Nunito"/>
              </a:rPr>
              <a:t>Reduced items is the only row that stays per-student. Say so out loud — it is what makes the other five believable.</a:t>
            </a:r>
            <a:endParaRPr sz="1800"/>
          </a:p>
        </p:txBody>
      </p:sp>
      <p:grpSp>
        <p:nvGrpSpPr>
          <p:cNvPr id="198" name="Google Shape;198;p6"/>
          <p:cNvGrpSpPr/>
          <p:nvPr/>
        </p:nvGrpSpPr>
        <p:grpSpPr>
          <a:xfrm>
            <a:off x="311700" y="6246124"/>
            <a:ext cx="1400100" cy="300000"/>
            <a:chOff x="548650" y="6295025"/>
            <a:chExt cx="1400100" cy="300000"/>
          </a:xfrm>
        </p:grpSpPr>
        <p:sp>
          <p:nvSpPr>
            <p:cNvPr id="199" name="Google Shape;199;p6"/>
            <p:cNvSpPr/>
            <p:nvPr/>
          </p:nvSpPr>
          <p:spPr>
            <a:xfrm>
              <a:off x="548650" y="6295025"/>
              <a:ext cx="1400100" cy="300000"/>
            </a:xfrm>
            <a:prstGeom prst="roundRect">
              <a:avLst>
                <a:gd fmla="val 25000" name="adj"/>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p>
          </p:txBody>
        </p:sp>
        <p:sp>
          <p:nvSpPr>
            <p:cNvPr id="200" name="Google Shape;200;p6"/>
            <p:cNvSpPr/>
            <p:nvPr/>
          </p:nvSpPr>
          <p:spPr>
            <a:xfrm>
              <a:off x="632350" y="6329950"/>
              <a:ext cx="1232700" cy="200100"/>
            </a:xfrm>
            <a:prstGeom prst="rect">
              <a:avLst/>
            </a:prstGeom>
            <a:solidFill>
              <a:srgbClr val="1C7C6C"/>
            </a:solid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850"/>
                <a:buFont typeface="Nunito"/>
                <a:buNone/>
              </a:pPr>
              <a:r>
                <a:rPr b="1" i="0" lang="en-US" sz="1350" u="none" cap="none" strike="noStrike">
                  <a:solidFill>
                    <a:srgbClr val="FFFFFF"/>
                  </a:solidFill>
                  <a:latin typeface="Nunito"/>
                  <a:ea typeface="Nunito"/>
                  <a:cs typeface="Nunito"/>
                  <a:sym typeface="Nunito"/>
                </a:rPr>
                <a:t>barbersped.org</a:t>
              </a:r>
              <a:endParaRPr b="1" sz="1900"/>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alpha val="89999"/>
          </a:srgbClr>
        </a:solidFill>
      </p:bgPr>
    </p:bg>
    <p:spTree>
      <p:nvGrpSpPr>
        <p:cNvPr id="205" name="Shape 205"/>
        <p:cNvGrpSpPr/>
        <p:nvPr/>
      </p:nvGrpSpPr>
      <p:grpSpPr>
        <a:xfrm>
          <a:off x="0" y="0"/>
          <a:ext cx="0" cy="0"/>
          <a:chOff x="0" y="0"/>
          <a:chExt cx="0" cy="0"/>
        </a:xfrm>
      </p:grpSpPr>
      <p:sp>
        <p:nvSpPr>
          <p:cNvPr id="206" name="Google Shape;206;p7"/>
          <p:cNvSpPr/>
          <p:nvPr/>
        </p:nvSpPr>
        <p:spPr>
          <a:xfrm>
            <a:off x="548640" y="560000"/>
            <a:ext cx="11064240" cy="26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1000"/>
              <a:buFont typeface="Nunito"/>
              <a:buNone/>
            </a:pPr>
            <a:r>
              <a:rPr b="1" i="0" lang="en-US" sz="1200" u="none" cap="none" strike="noStrike">
                <a:solidFill>
                  <a:srgbClr val="1C7C6C"/>
                </a:solidFill>
                <a:latin typeface="Nunito"/>
                <a:ea typeface="Nunito"/>
                <a:cs typeface="Nunito"/>
                <a:sym typeface="Nunito"/>
              </a:rPr>
              <a:t>WHAT CHANGES</a:t>
            </a:r>
            <a:endParaRPr sz="1600"/>
          </a:p>
        </p:txBody>
      </p:sp>
      <p:sp>
        <p:nvSpPr>
          <p:cNvPr id="207" name="Google Shape;207;p7"/>
          <p:cNvSpPr/>
          <p:nvPr/>
        </p:nvSpPr>
        <p:spPr>
          <a:xfrm>
            <a:off x="548650" y="900000"/>
            <a:ext cx="10064100" cy="69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2600"/>
              <a:buFont typeface="Nunito"/>
              <a:buNone/>
            </a:pPr>
            <a:r>
              <a:rPr i="0" lang="en-US" sz="3400" u="none" cap="none" strike="noStrike">
                <a:solidFill>
                  <a:srgbClr val="254E3F"/>
                </a:solidFill>
                <a:latin typeface="Nunito Black"/>
                <a:ea typeface="Nunito Black"/>
                <a:cs typeface="Nunito Black"/>
                <a:sym typeface="Nunito Black"/>
              </a:rPr>
              <a:t>The routine already delivers it.</a:t>
            </a:r>
            <a:endParaRPr sz="2200">
              <a:latin typeface="Nunito Black"/>
              <a:ea typeface="Nunito Black"/>
              <a:cs typeface="Nunito Black"/>
              <a:sym typeface="Nunito Black"/>
            </a:endParaRPr>
          </a:p>
        </p:txBody>
      </p:sp>
      <p:sp>
        <p:nvSpPr>
          <p:cNvPr id="208" name="Google Shape;208;p7"/>
          <p:cNvSpPr/>
          <p:nvPr/>
        </p:nvSpPr>
        <p:spPr>
          <a:xfrm>
            <a:off x="548640" y="1700382"/>
            <a:ext cx="9464100" cy="42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3C00"/>
              </a:buClr>
              <a:buSzPts val="1300"/>
              <a:buFont typeface="Nunito"/>
              <a:buNone/>
            </a:pPr>
            <a:r>
              <a:rPr b="1" i="0" lang="en-US" sz="1700" u="none" cap="none" strike="noStrike">
                <a:solidFill>
                  <a:srgbClr val="A03C00"/>
                </a:solidFill>
                <a:latin typeface="Nunito"/>
                <a:ea typeface="Nunito"/>
                <a:cs typeface="Nunito"/>
                <a:sym typeface="Nunito"/>
              </a:rPr>
              <a:t>The paperwork still describes the left column.</a:t>
            </a:r>
            <a:endParaRPr sz="1800"/>
          </a:p>
        </p:txBody>
      </p:sp>
      <p:sp>
        <p:nvSpPr>
          <p:cNvPr id="209" name="Google Shape;209;p7"/>
          <p:cNvSpPr/>
          <p:nvPr/>
        </p:nvSpPr>
        <p:spPr>
          <a:xfrm>
            <a:off x="548650" y="2230009"/>
            <a:ext cx="5257800" cy="7656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p>
        </p:txBody>
      </p:sp>
      <p:sp>
        <p:nvSpPr>
          <p:cNvPr id="210" name="Google Shape;210;p7"/>
          <p:cNvSpPr/>
          <p:nvPr/>
        </p:nvSpPr>
        <p:spPr>
          <a:xfrm>
            <a:off x="788650" y="2342979"/>
            <a:ext cx="4777800" cy="251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7A66"/>
              </a:buClr>
              <a:buSzPts val="1050"/>
              <a:buFont typeface="Nunito"/>
              <a:buNone/>
            </a:pPr>
            <a:r>
              <a:rPr b="1" i="0" lang="en-US" sz="1350" u="none" cap="none" strike="noStrike">
                <a:solidFill>
                  <a:srgbClr val="8A7A66"/>
                </a:solidFill>
                <a:latin typeface="Nunito"/>
                <a:ea typeface="Nunito"/>
                <a:cs typeface="Nunito"/>
                <a:sym typeface="Nunito"/>
              </a:rPr>
              <a:t>Written per student</a:t>
            </a:r>
            <a:endParaRPr sz="1700"/>
          </a:p>
        </p:txBody>
      </p:sp>
      <p:sp>
        <p:nvSpPr>
          <p:cNvPr id="211" name="Google Shape;211;p7"/>
          <p:cNvSpPr/>
          <p:nvPr/>
        </p:nvSpPr>
        <p:spPr>
          <a:xfrm>
            <a:off x="788650" y="2627196"/>
            <a:ext cx="4777800" cy="262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100"/>
              <a:buFont typeface="Nunito"/>
              <a:buNone/>
            </a:pPr>
            <a:r>
              <a:rPr b="0" i="0" lang="en-US" u="none" cap="none" strike="noStrike">
                <a:solidFill>
                  <a:srgbClr val="5D2707"/>
                </a:solidFill>
                <a:latin typeface="Nunito"/>
                <a:ea typeface="Nunito"/>
                <a:cs typeface="Nunito"/>
                <a:sym typeface="Nunito"/>
              </a:rPr>
              <a:t>“Provide Marcus with chunked assignments.”</a:t>
            </a:r>
            <a:endParaRPr sz="1700"/>
          </a:p>
        </p:txBody>
      </p:sp>
      <p:sp>
        <p:nvSpPr>
          <p:cNvPr id="212" name="Google Shape;212;p7"/>
          <p:cNvSpPr/>
          <p:nvPr/>
        </p:nvSpPr>
        <p:spPr>
          <a:xfrm>
            <a:off x="6355082" y="2230009"/>
            <a:ext cx="5257800" cy="765600"/>
          </a:xfrm>
          <a:prstGeom prst="roundRect">
            <a:avLst>
              <a:gd fmla="val 6000" name="adj"/>
            </a:avLst>
          </a:prstGeom>
          <a:solidFill>
            <a:srgbClr val="E9F0EC"/>
          </a:solidFill>
          <a:ln cap="flat" cmpd="sng" w="12700">
            <a:solidFill>
              <a:srgbClr val="C9DC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p>
        </p:txBody>
      </p:sp>
      <p:sp>
        <p:nvSpPr>
          <p:cNvPr id="213" name="Google Shape;213;p7"/>
          <p:cNvSpPr/>
          <p:nvPr/>
        </p:nvSpPr>
        <p:spPr>
          <a:xfrm>
            <a:off x="6595082" y="2342979"/>
            <a:ext cx="4777800" cy="251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1050"/>
              <a:buFont typeface="Nunito"/>
              <a:buNone/>
            </a:pPr>
            <a:r>
              <a:rPr b="1" i="0" lang="en-US" sz="1350" u="none" cap="none" strike="noStrike">
                <a:solidFill>
                  <a:srgbClr val="1C7C6C"/>
                </a:solidFill>
                <a:latin typeface="Nunito"/>
                <a:ea typeface="Nunito"/>
                <a:cs typeface="Nunito"/>
                <a:sym typeface="Nunito"/>
              </a:rPr>
              <a:t>Built into the room</a:t>
            </a:r>
            <a:endParaRPr sz="1700"/>
          </a:p>
        </p:txBody>
      </p:sp>
      <p:sp>
        <p:nvSpPr>
          <p:cNvPr id="214" name="Google Shape;214;p7"/>
          <p:cNvSpPr/>
          <p:nvPr/>
        </p:nvSpPr>
        <p:spPr>
          <a:xfrm>
            <a:off x="6595082" y="2627196"/>
            <a:ext cx="4777800" cy="262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100"/>
              <a:buFont typeface="Nunito"/>
              <a:buNone/>
            </a:pPr>
            <a:r>
              <a:rPr b="0" i="0" lang="en-US" u="none" cap="none" strike="noStrike">
                <a:solidFill>
                  <a:srgbClr val="5D2707"/>
                </a:solidFill>
                <a:latin typeface="Nunito"/>
                <a:ea typeface="Nunito"/>
                <a:cs typeface="Nunito"/>
                <a:sym typeface="Nunito"/>
              </a:rPr>
              <a:t>“Do 1–5. Stop. Check with me.” — on the board.</a:t>
            </a:r>
            <a:endParaRPr sz="1700"/>
          </a:p>
        </p:txBody>
      </p:sp>
      <p:sp>
        <p:nvSpPr>
          <p:cNvPr id="215" name="Google Shape;215;p7"/>
          <p:cNvSpPr/>
          <p:nvPr/>
        </p:nvSpPr>
        <p:spPr>
          <a:xfrm>
            <a:off x="548650" y="3116068"/>
            <a:ext cx="5257800" cy="7656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p>
        </p:txBody>
      </p:sp>
      <p:sp>
        <p:nvSpPr>
          <p:cNvPr id="216" name="Google Shape;216;p7"/>
          <p:cNvSpPr/>
          <p:nvPr/>
        </p:nvSpPr>
        <p:spPr>
          <a:xfrm>
            <a:off x="788650" y="3229039"/>
            <a:ext cx="4777800" cy="251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7A66"/>
              </a:buClr>
              <a:buSzPts val="1050"/>
              <a:buFont typeface="Nunito"/>
              <a:buNone/>
            </a:pPr>
            <a:r>
              <a:rPr b="1" i="0" lang="en-US" sz="1350" u="none" cap="none" strike="noStrike">
                <a:solidFill>
                  <a:srgbClr val="8A7A66"/>
                </a:solidFill>
                <a:latin typeface="Nunito"/>
                <a:ea typeface="Nunito"/>
                <a:cs typeface="Nunito"/>
                <a:sym typeface="Nunito"/>
              </a:rPr>
              <a:t>Delivered when you remember</a:t>
            </a:r>
            <a:endParaRPr sz="1700"/>
          </a:p>
        </p:txBody>
      </p:sp>
      <p:sp>
        <p:nvSpPr>
          <p:cNvPr id="217" name="Google Shape;217;p7"/>
          <p:cNvSpPr/>
          <p:nvPr/>
        </p:nvSpPr>
        <p:spPr>
          <a:xfrm>
            <a:off x="788650" y="3513256"/>
            <a:ext cx="4777800" cy="262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100"/>
              <a:buFont typeface="Nunito"/>
              <a:buNone/>
            </a:pPr>
            <a:r>
              <a:rPr b="0" i="0" lang="en-US" u="none" cap="none" strike="noStrike">
                <a:solidFill>
                  <a:srgbClr val="5D2707"/>
                </a:solidFill>
                <a:latin typeface="Nunito"/>
                <a:ea typeface="Nunito"/>
                <a:cs typeface="Nunito"/>
                <a:sym typeface="Nunito"/>
              </a:rPr>
              <a:t>You are the memory system for nine children.</a:t>
            </a:r>
            <a:endParaRPr sz="1700"/>
          </a:p>
        </p:txBody>
      </p:sp>
      <p:sp>
        <p:nvSpPr>
          <p:cNvPr id="218" name="Google Shape;218;p7"/>
          <p:cNvSpPr/>
          <p:nvPr/>
        </p:nvSpPr>
        <p:spPr>
          <a:xfrm>
            <a:off x="6355082" y="3116068"/>
            <a:ext cx="5257800" cy="765600"/>
          </a:xfrm>
          <a:prstGeom prst="roundRect">
            <a:avLst>
              <a:gd fmla="val 6000" name="adj"/>
            </a:avLst>
          </a:prstGeom>
          <a:solidFill>
            <a:srgbClr val="E9F0EC"/>
          </a:solidFill>
          <a:ln cap="flat" cmpd="sng" w="12700">
            <a:solidFill>
              <a:srgbClr val="C9DC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p>
        </p:txBody>
      </p:sp>
      <p:sp>
        <p:nvSpPr>
          <p:cNvPr id="219" name="Google Shape;219;p7"/>
          <p:cNvSpPr/>
          <p:nvPr/>
        </p:nvSpPr>
        <p:spPr>
          <a:xfrm>
            <a:off x="6595082" y="3229039"/>
            <a:ext cx="4777800" cy="251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1050"/>
              <a:buFont typeface="Nunito"/>
              <a:buNone/>
            </a:pPr>
            <a:r>
              <a:rPr b="1" i="0" lang="en-US" sz="1350" u="none" cap="none" strike="noStrike">
                <a:solidFill>
                  <a:srgbClr val="1C7C6C"/>
                </a:solidFill>
                <a:latin typeface="Nunito"/>
                <a:ea typeface="Nunito"/>
                <a:cs typeface="Nunito"/>
                <a:sym typeface="Nunito"/>
              </a:rPr>
              <a:t>Delivered every period</a:t>
            </a:r>
            <a:endParaRPr sz="1700"/>
          </a:p>
        </p:txBody>
      </p:sp>
      <p:sp>
        <p:nvSpPr>
          <p:cNvPr id="220" name="Google Shape;220;p7"/>
          <p:cNvSpPr/>
          <p:nvPr/>
        </p:nvSpPr>
        <p:spPr>
          <a:xfrm>
            <a:off x="6595082" y="3513256"/>
            <a:ext cx="4777800" cy="262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100"/>
              <a:buFont typeface="Nunito"/>
              <a:buNone/>
            </a:pPr>
            <a:r>
              <a:rPr b="0" i="0" lang="en-US" u="none" cap="none" strike="noStrike">
                <a:solidFill>
                  <a:srgbClr val="5D2707"/>
                </a:solidFill>
                <a:latin typeface="Nunito"/>
                <a:ea typeface="Nunito"/>
                <a:cs typeface="Nunito"/>
                <a:sym typeface="Nunito"/>
              </a:rPr>
              <a:t>The routine is the memory system.</a:t>
            </a:r>
            <a:endParaRPr sz="1700"/>
          </a:p>
        </p:txBody>
      </p:sp>
      <p:sp>
        <p:nvSpPr>
          <p:cNvPr id="221" name="Google Shape;221;p7"/>
          <p:cNvSpPr/>
          <p:nvPr/>
        </p:nvSpPr>
        <p:spPr>
          <a:xfrm>
            <a:off x="548650" y="4002128"/>
            <a:ext cx="5257800" cy="7656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p>
        </p:txBody>
      </p:sp>
      <p:sp>
        <p:nvSpPr>
          <p:cNvPr id="222" name="Google Shape;222;p7"/>
          <p:cNvSpPr/>
          <p:nvPr/>
        </p:nvSpPr>
        <p:spPr>
          <a:xfrm>
            <a:off x="788650" y="4115099"/>
            <a:ext cx="4777800" cy="251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7A66"/>
              </a:buClr>
              <a:buSzPts val="1050"/>
              <a:buFont typeface="Nunito"/>
              <a:buNone/>
            </a:pPr>
            <a:r>
              <a:rPr b="1" i="0" lang="en-US" sz="1350" u="none" cap="none" strike="noStrike">
                <a:solidFill>
                  <a:srgbClr val="8A7A66"/>
                </a:solidFill>
                <a:latin typeface="Nunito"/>
                <a:ea typeface="Nunito"/>
                <a:cs typeface="Nunito"/>
                <a:sym typeface="Nunito"/>
              </a:rPr>
              <a:t>Singles the child out</a:t>
            </a:r>
            <a:endParaRPr sz="1700"/>
          </a:p>
        </p:txBody>
      </p:sp>
      <p:sp>
        <p:nvSpPr>
          <p:cNvPr id="223" name="Google Shape;223;p7"/>
          <p:cNvSpPr/>
          <p:nvPr/>
        </p:nvSpPr>
        <p:spPr>
          <a:xfrm>
            <a:off x="788650" y="4399316"/>
            <a:ext cx="4777800" cy="262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100"/>
              <a:buFont typeface="Nunito"/>
              <a:buNone/>
            </a:pPr>
            <a:r>
              <a:rPr b="0" i="0" lang="en-US" u="none" cap="none" strike="noStrike">
                <a:solidFill>
                  <a:srgbClr val="5D2707"/>
                </a:solidFill>
                <a:latin typeface="Nunito"/>
                <a:ea typeface="Nunito"/>
                <a:cs typeface="Nunito"/>
                <a:sym typeface="Nunito"/>
              </a:rPr>
              <a:t>Kayla gets the special paper.</a:t>
            </a:r>
            <a:endParaRPr sz="1700"/>
          </a:p>
        </p:txBody>
      </p:sp>
      <p:sp>
        <p:nvSpPr>
          <p:cNvPr id="224" name="Google Shape;224;p7"/>
          <p:cNvSpPr/>
          <p:nvPr/>
        </p:nvSpPr>
        <p:spPr>
          <a:xfrm>
            <a:off x="6355082" y="4002128"/>
            <a:ext cx="5257800" cy="765600"/>
          </a:xfrm>
          <a:prstGeom prst="roundRect">
            <a:avLst>
              <a:gd fmla="val 6000" name="adj"/>
            </a:avLst>
          </a:prstGeom>
          <a:solidFill>
            <a:srgbClr val="E9F0EC"/>
          </a:solidFill>
          <a:ln cap="flat" cmpd="sng" w="12700">
            <a:solidFill>
              <a:srgbClr val="C9DC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p>
        </p:txBody>
      </p:sp>
      <p:sp>
        <p:nvSpPr>
          <p:cNvPr id="225" name="Google Shape;225;p7"/>
          <p:cNvSpPr/>
          <p:nvPr/>
        </p:nvSpPr>
        <p:spPr>
          <a:xfrm>
            <a:off x="6595082" y="4115099"/>
            <a:ext cx="4777800" cy="251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1050"/>
              <a:buFont typeface="Nunito"/>
              <a:buNone/>
            </a:pPr>
            <a:r>
              <a:rPr b="1" i="0" lang="en-US" sz="1350" u="none" cap="none" strike="noStrike">
                <a:solidFill>
                  <a:srgbClr val="1C7C6C"/>
                </a:solidFill>
                <a:latin typeface="Nunito"/>
                <a:ea typeface="Nunito"/>
                <a:cs typeface="Nunito"/>
                <a:sym typeface="Nunito"/>
              </a:rPr>
              <a:t>Nobody notices</a:t>
            </a:r>
            <a:endParaRPr sz="1700"/>
          </a:p>
        </p:txBody>
      </p:sp>
      <p:sp>
        <p:nvSpPr>
          <p:cNvPr id="226" name="Google Shape;226;p7"/>
          <p:cNvSpPr/>
          <p:nvPr/>
        </p:nvSpPr>
        <p:spPr>
          <a:xfrm>
            <a:off x="6595082" y="4399316"/>
            <a:ext cx="4777800" cy="262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100"/>
              <a:buFont typeface="Nunito"/>
              <a:buNone/>
            </a:pPr>
            <a:r>
              <a:rPr b="0" i="0" lang="en-US" u="none" cap="none" strike="noStrike">
                <a:solidFill>
                  <a:srgbClr val="5D2707"/>
                </a:solidFill>
                <a:latin typeface="Nunito"/>
                <a:ea typeface="Nunito"/>
                <a:cs typeface="Nunito"/>
                <a:sym typeface="Nunito"/>
              </a:rPr>
              <a:t>Everyone gets the numbered strip.</a:t>
            </a:r>
            <a:endParaRPr sz="1700"/>
          </a:p>
        </p:txBody>
      </p:sp>
      <p:sp>
        <p:nvSpPr>
          <p:cNvPr id="227" name="Google Shape;227;p7"/>
          <p:cNvSpPr/>
          <p:nvPr/>
        </p:nvSpPr>
        <p:spPr>
          <a:xfrm>
            <a:off x="548650" y="4888187"/>
            <a:ext cx="5257800" cy="7656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p>
        </p:txBody>
      </p:sp>
      <p:sp>
        <p:nvSpPr>
          <p:cNvPr id="228" name="Google Shape;228;p7"/>
          <p:cNvSpPr/>
          <p:nvPr/>
        </p:nvSpPr>
        <p:spPr>
          <a:xfrm>
            <a:off x="788650" y="5001158"/>
            <a:ext cx="4777800" cy="251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7A66"/>
              </a:buClr>
              <a:buSzPts val="1050"/>
              <a:buFont typeface="Nunito"/>
              <a:buNone/>
            </a:pPr>
            <a:r>
              <a:rPr b="1" i="0" lang="en-US" sz="1350" u="none" cap="none" strike="noStrike">
                <a:solidFill>
                  <a:srgbClr val="8A7A66"/>
                </a:solidFill>
                <a:latin typeface="Nunito"/>
                <a:ea typeface="Nunito"/>
                <a:cs typeface="Nunito"/>
                <a:sym typeface="Nunito"/>
              </a:rPr>
              <a:t>Helps the nine</a:t>
            </a:r>
            <a:endParaRPr sz="1700"/>
          </a:p>
        </p:txBody>
      </p:sp>
      <p:sp>
        <p:nvSpPr>
          <p:cNvPr id="229" name="Google Shape;229;p7"/>
          <p:cNvSpPr/>
          <p:nvPr/>
        </p:nvSpPr>
        <p:spPr>
          <a:xfrm>
            <a:off x="788650" y="5285375"/>
            <a:ext cx="4777800" cy="262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100"/>
              <a:buFont typeface="Nunito"/>
              <a:buNone/>
            </a:pPr>
            <a:r>
              <a:rPr b="0" i="0" lang="en-US" u="none" cap="none" strike="noStrike">
                <a:solidFill>
                  <a:srgbClr val="5D2707"/>
                </a:solidFill>
                <a:latin typeface="Nunito"/>
                <a:ea typeface="Nunito"/>
                <a:cs typeface="Nunito"/>
                <a:sym typeface="Nunito"/>
              </a:rPr>
              <a:t>Only the students with paperwork.</a:t>
            </a:r>
            <a:endParaRPr sz="1700"/>
          </a:p>
        </p:txBody>
      </p:sp>
      <p:sp>
        <p:nvSpPr>
          <p:cNvPr id="230" name="Google Shape;230;p7"/>
          <p:cNvSpPr/>
          <p:nvPr/>
        </p:nvSpPr>
        <p:spPr>
          <a:xfrm>
            <a:off x="6355082" y="4888187"/>
            <a:ext cx="5257800" cy="765600"/>
          </a:xfrm>
          <a:prstGeom prst="roundRect">
            <a:avLst>
              <a:gd fmla="val 6000" name="adj"/>
            </a:avLst>
          </a:prstGeom>
          <a:solidFill>
            <a:srgbClr val="DCEFE6"/>
          </a:solidFill>
          <a:ln cap="flat" cmpd="sng" w="12700">
            <a:solidFill>
              <a:srgbClr val="1C7C6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700"/>
          </a:p>
        </p:txBody>
      </p:sp>
      <p:sp>
        <p:nvSpPr>
          <p:cNvPr id="231" name="Google Shape;231;p7"/>
          <p:cNvSpPr/>
          <p:nvPr/>
        </p:nvSpPr>
        <p:spPr>
          <a:xfrm>
            <a:off x="6595082" y="5001158"/>
            <a:ext cx="4777800" cy="251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1050"/>
              <a:buFont typeface="Nunito"/>
              <a:buNone/>
            </a:pPr>
            <a:r>
              <a:rPr b="1" i="0" lang="en-US" sz="1350" u="none" cap="none" strike="noStrike">
                <a:solidFill>
                  <a:srgbClr val="1C7C6C"/>
                </a:solidFill>
                <a:latin typeface="Nunito"/>
                <a:ea typeface="Nunito"/>
                <a:cs typeface="Nunito"/>
                <a:sym typeface="Nunito"/>
              </a:rPr>
              <a:t>Helps the nine and the six</a:t>
            </a:r>
            <a:endParaRPr sz="1700"/>
          </a:p>
        </p:txBody>
      </p:sp>
      <p:sp>
        <p:nvSpPr>
          <p:cNvPr id="232" name="Google Shape;232;p7"/>
          <p:cNvSpPr/>
          <p:nvPr/>
        </p:nvSpPr>
        <p:spPr>
          <a:xfrm>
            <a:off x="6595082" y="5285375"/>
            <a:ext cx="4777800" cy="2625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100"/>
              <a:buFont typeface="Nunito"/>
              <a:buNone/>
            </a:pPr>
            <a:r>
              <a:rPr b="1" i="0" lang="en-US" u="none" cap="none" strike="noStrike">
                <a:solidFill>
                  <a:srgbClr val="254E3F"/>
                </a:solidFill>
                <a:latin typeface="Nunito"/>
                <a:ea typeface="Nunito"/>
                <a:cs typeface="Nunito"/>
                <a:sym typeface="Nunito"/>
              </a:rPr>
              <a:t>And the Tier 2/3 kids sitting right there.</a:t>
            </a:r>
            <a:endParaRPr sz="1700"/>
          </a:p>
        </p:txBody>
      </p:sp>
      <p:grpSp>
        <p:nvGrpSpPr>
          <p:cNvPr id="233" name="Google Shape;233;p7"/>
          <p:cNvGrpSpPr/>
          <p:nvPr/>
        </p:nvGrpSpPr>
        <p:grpSpPr>
          <a:xfrm>
            <a:off x="311700" y="6246124"/>
            <a:ext cx="1400100" cy="300000"/>
            <a:chOff x="548650" y="6295025"/>
            <a:chExt cx="1400100" cy="300000"/>
          </a:xfrm>
        </p:grpSpPr>
        <p:sp>
          <p:nvSpPr>
            <p:cNvPr id="234" name="Google Shape;234;p7"/>
            <p:cNvSpPr/>
            <p:nvPr/>
          </p:nvSpPr>
          <p:spPr>
            <a:xfrm>
              <a:off x="548650" y="6295025"/>
              <a:ext cx="1400100" cy="300000"/>
            </a:xfrm>
            <a:prstGeom prst="roundRect">
              <a:avLst>
                <a:gd fmla="val 25000" name="adj"/>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p>
          </p:txBody>
        </p:sp>
        <p:sp>
          <p:nvSpPr>
            <p:cNvPr id="235" name="Google Shape;235;p7"/>
            <p:cNvSpPr/>
            <p:nvPr/>
          </p:nvSpPr>
          <p:spPr>
            <a:xfrm>
              <a:off x="632350" y="6329950"/>
              <a:ext cx="1232700" cy="200100"/>
            </a:xfrm>
            <a:prstGeom prst="rect">
              <a:avLst/>
            </a:prstGeom>
            <a:solidFill>
              <a:srgbClr val="1C7C6C"/>
            </a:solid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850"/>
                <a:buFont typeface="Nunito"/>
                <a:buNone/>
              </a:pPr>
              <a:r>
                <a:rPr b="1" i="0" lang="en-US" sz="1350" u="none" cap="none" strike="noStrike">
                  <a:solidFill>
                    <a:srgbClr val="FFFFFF"/>
                  </a:solidFill>
                  <a:latin typeface="Nunito"/>
                  <a:ea typeface="Nunito"/>
                  <a:cs typeface="Nunito"/>
                  <a:sym typeface="Nunito"/>
                </a:rPr>
                <a:t>barbersped.org</a:t>
              </a:r>
              <a:endParaRPr b="1" sz="1900"/>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alpha val="89999"/>
          </a:srgbClr>
        </a:solidFill>
      </p:bgPr>
    </p:bg>
    <p:spTree>
      <p:nvGrpSpPr>
        <p:cNvPr id="240" name="Shape 240"/>
        <p:cNvGrpSpPr/>
        <p:nvPr/>
      </p:nvGrpSpPr>
      <p:grpSpPr>
        <a:xfrm>
          <a:off x="0" y="0"/>
          <a:ext cx="0" cy="0"/>
          <a:chOff x="0" y="0"/>
          <a:chExt cx="0" cy="0"/>
        </a:xfrm>
      </p:grpSpPr>
      <p:sp>
        <p:nvSpPr>
          <p:cNvPr id="241" name="Google Shape;241;p8"/>
          <p:cNvSpPr/>
          <p:nvPr/>
        </p:nvSpPr>
        <p:spPr>
          <a:xfrm>
            <a:off x="548640" y="560000"/>
            <a:ext cx="11064240" cy="26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1000"/>
              <a:buFont typeface="Nunito"/>
              <a:buNone/>
            </a:pPr>
            <a:r>
              <a:rPr b="1" i="0" lang="en-US" sz="1200" u="none" cap="none" strike="noStrike">
                <a:solidFill>
                  <a:srgbClr val="1C7C6C"/>
                </a:solidFill>
                <a:latin typeface="Nunito"/>
                <a:ea typeface="Nunito"/>
                <a:cs typeface="Nunito"/>
                <a:sym typeface="Nunito"/>
              </a:rPr>
              <a:t>THE HARDEST ONE</a:t>
            </a:r>
            <a:endParaRPr sz="1600"/>
          </a:p>
        </p:txBody>
      </p:sp>
      <p:sp>
        <p:nvSpPr>
          <p:cNvPr id="242" name="Google Shape;242;p8"/>
          <p:cNvSpPr/>
          <p:nvPr/>
        </p:nvSpPr>
        <p:spPr>
          <a:xfrm>
            <a:off x="548651" y="900000"/>
            <a:ext cx="11307000" cy="99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2800"/>
              <a:buFont typeface="Nunito"/>
              <a:buNone/>
            </a:pPr>
            <a:r>
              <a:rPr i="0" lang="en-US" sz="3400" u="none" cap="none" strike="noStrike">
                <a:solidFill>
                  <a:srgbClr val="254E3F"/>
                </a:solidFill>
                <a:latin typeface="Nunito Black"/>
                <a:ea typeface="Nunito Black"/>
                <a:cs typeface="Nunito Black"/>
                <a:sym typeface="Nunito Black"/>
              </a:rPr>
              <a:t>Reinforcement is a schedule problem, not a rewards problem.</a:t>
            </a:r>
            <a:endParaRPr sz="2000">
              <a:latin typeface="Nunito Black"/>
              <a:ea typeface="Nunito Black"/>
              <a:cs typeface="Nunito Black"/>
              <a:sym typeface="Nunito Black"/>
            </a:endParaRPr>
          </a:p>
        </p:txBody>
      </p:sp>
      <p:sp>
        <p:nvSpPr>
          <p:cNvPr id="243" name="Google Shape;243;p8"/>
          <p:cNvSpPr/>
          <p:nvPr/>
        </p:nvSpPr>
        <p:spPr>
          <a:xfrm>
            <a:off x="548651" y="1980000"/>
            <a:ext cx="10632900" cy="42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3C00"/>
              </a:buClr>
              <a:buSzPts val="1300"/>
              <a:buFont typeface="Nunito"/>
              <a:buNone/>
            </a:pPr>
            <a:r>
              <a:rPr b="1" i="0" lang="en-US" sz="1700" u="none" cap="none" strike="noStrike">
                <a:solidFill>
                  <a:srgbClr val="A03C00"/>
                </a:solidFill>
                <a:latin typeface="Nunito"/>
                <a:ea typeface="Nunito"/>
                <a:cs typeface="Nunito"/>
                <a:sym typeface="Nunito"/>
              </a:rPr>
              <a:t>ADHD is not a deficit of caring. It is a deficit of holding the reward long enough for it to steer behavior.</a:t>
            </a:r>
            <a:endParaRPr sz="1800"/>
          </a:p>
        </p:txBody>
      </p:sp>
      <p:sp>
        <p:nvSpPr>
          <p:cNvPr id="244" name="Google Shape;244;p8"/>
          <p:cNvSpPr/>
          <p:nvPr/>
        </p:nvSpPr>
        <p:spPr>
          <a:xfrm>
            <a:off x="548650" y="2449935"/>
            <a:ext cx="3505200" cy="15915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8"/>
          <p:cNvSpPr/>
          <p:nvPr/>
        </p:nvSpPr>
        <p:spPr>
          <a:xfrm>
            <a:off x="548640" y="2449935"/>
            <a:ext cx="3505200" cy="60000"/>
          </a:xfrm>
          <a:prstGeom prst="rect">
            <a:avLst/>
          </a:prstGeom>
          <a:solidFill>
            <a:srgbClr val="A03C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8"/>
          <p:cNvSpPr/>
          <p:nvPr/>
        </p:nvSpPr>
        <p:spPr>
          <a:xfrm>
            <a:off x="768640" y="2613143"/>
            <a:ext cx="3065100" cy="44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A03C00"/>
              </a:buClr>
              <a:buSzPts val="950"/>
              <a:buFont typeface="Nunito"/>
              <a:buNone/>
            </a:pPr>
            <a:r>
              <a:rPr i="0" lang="en-US" sz="1350" u="none" cap="none" strike="noStrike">
                <a:solidFill>
                  <a:srgbClr val="A03C00"/>
                </a:solidFill>
                <a:latin typeface="Nunito Black"/>
                <a:ea typeface="Nunito Black"/>
                <a:cs typeface="Nunito Black"/>
                <a:sym typeface="Nunito Black"/>
              </a:rPr>
              <a:t>THE FINISH LINE IS TOO FAR</a:t>
            </a:r>
            <a:endParaRPr sz="1800">
              <a:latin typeface="Nunito Black"/>
              <a:ea typeface="Nunito Black"/>
              <a:cs typeface="Nunito Black"/>
              <a:sym typeface="Nunito Black"/>
            </a:endParaRPr>
          </a:p>
        </p:txBody>
      </p:sp>
      <p:sp>
        <p:nvSpPr>
          <p:cNvPr id="247" name="Google Shape;247;p8"/>
          <p:cNvSpPr/>
          <p:nvPr/>
        </p:nvSpPr>
        <p:spPr>
          <a:xfrm>
            <a:off x="768640" y="2969184"/>
            <a:ext cx="3065100" cy="93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80"/>
              <a:buFont typeface="Nunito"/>
              <a:buNone/>
            </a:pPr>
            <a:r>
              <a:rPr b="0" i="0" lang="en-US" sz="1180" u="none" cap="none" strike="noStrike">
                <a:solidFill>
                  <a:srgbClr val="5D2707"/>
                </a:solidFill>
                <a:latin typeface="Nunito"/>
                <a:ea typeface="Nunito"/>
                <a:cs typeface="Nunito"/>
                <a:sym typeface="Nunito"/>
              </a:rPr>
              <a:t>A grade in three weeks does not reach a brain that discounts delayed reward steeply. It is not that he does not want the A. It is that the A cannot compete with what is happening at 10:14.</a:t>
            </a:r>
            <a:endParaRPr sz="1500"/>
          </a:p>
        </p:txBody>
      </p:sp>
      <p:sp>
        <p:nvSpPr>
          <p:cNvPr id="248" name="Google Shape;248;p8"/>
          <p:cNvSpPr/>
          <p:nvPr/>
        </p:nvSpPr>
        <p:spPr>
          <a:xfrm>
            <a:off x="4290065" y="2449935"/>
            <a:ext cx="3505200" cy="15915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8"/>
          <p:cNvSpPr/>
          <p:nvPr/>
        </p:nvSpPr>
        <p:spPr>
          <a:xfrm>
            <a:off x="4290060" y="2449935"/>
            <a:ext cx="3505200" cy="60000"/>
          </a:xfrm>
          <a:prstGeom prst="rect">
            <a:avLst/>
          </a:prstGeom>
          <a:solidFill>
            <a:srgbClr val="5947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8"/>
          <p:cNvSpPr/>
          <p:nvPr/>
        </p:nvSpPr>
        <p:spPr>
          <a:xfrm>
            <a:off x="4510060" y="2613143"/>
            <a:ext cx="3065100" cy="44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947E5"/>
              </a:buClr>
              <a:buSzPts val="950"/>
              <a:buFont typeface="Nunito"/>
              <a:buNone/>
            </a:pPr>
            <a:r>
              <a:rPr i="0" lang="en-US" sz="1350" u="none" cap="none" strike="noStrike">
                <a:solidFill>
                  <a:srgbClr val="5947E5"/>
                </a:solidFill>
                <a:latin typeface="Nunito Black"/>
                <a:ea typeface="Nunito Black"/>
                <a:cs typeface="Nunito Black"/>
                <a:sym typeface="Nunito Black"/>
              </a:rPr>
              <a:t>SO NOTHING STEERS THE MIDDLE</a:t>
            </a:r>
            <a:endParaRPr sz="1800">
              <a:latin typeface="Nunito Black"/>
              <a:ea typeface="Nunito Black"/>
              <a:cs typeface="Nunito Black"/>
              <a:sym typeface="Nunito Black"/>
            </a:endParaRPr>
          </a:p>
        </p:txBody>
      </p:sp>
      <p:sp>
        <p:nvSpPr>
          <p:cNvPr id="251" name="Google Shape;251;p8"/>
          <p:cNvSpPr/>
          <p:nvPr/>
        </p:nvSpPr>
        <p:spPr>
          <a:xfrm>
            <a:off x="4510060" y="2969184"/>
            <a:ext cx="3065100" cy="93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80"/>
              <a:buFont typeface="Nunito"/>
              <a:buNone/>
            </a:pPr>
            <a:r>
              <a:rPr b="0" i="0" lang="en-US" sz="1180" u="none" cap="none" strike="noStrike">
                <a:solidFill>
                  <a:srgbClr val="5D2707"/>
                </a:solidFill>
                <a:latin typeface="Nunito"/>
                <a:ea typeface="Nunito"/>
                <a:cs typeface="Nunito"/>
                <a:sym typeface="Nunito"/>
              </a:rPr>
              <a:t>Between the direction and the grade lie forty minutes of unpriced behavior. Neurotypical kids bridge that with an internal signal. That signal is exactly the thing that is impaired.</a:t>
            </a:r>
            <a:endParaRPr sz="1500"/>
          </a:p>
        </p:txBody>
      </p:sp>
      <p:sp>
        <p:nvSpPr>
          <p:cNvPr id="252" name="Google Shape;252;p8"/>
          <p:cNvSpPr/>
          <p:nvPr/>
        </p:nvSpPr>
        <p:spPr>
          <a:xfrm>
            <a:off x="8031480" y="2449935"/>
            <a:ext cx="3505200" cy="15915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8"/>
          <p:cNvSpPr/>
          <p:nvPr/>
        </p:nvSpPr>
        <p:spPr>
          <a:xfrm>
            <a:off x="8031480" y="2449935"/>
            <a:ext cx="3505200" cy="60000"/>
          </a:xfrm>
          <a:prstGeom prst="rect">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8"/>
          <p:cNvSpPr/>
          <p:nvPr/>
        </p:nvSpPr>
        <p:spPr>
          <a:xfrm>
            <a:off x="8251480" y="2613143"/>
            <a:ext cx="3065100" cy="44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950"/>
              <a:buFont typeface="Nunito"/>
              <a:buNone/>
            </a:pPr>
            <a:r>
              <a:rPr i="0" lang="en-US" sz="1350" u="none" cap="none" strike="noStrike">
                <a:solidFill>
                  <a:srgbClr val="1C7C6C"/>
                </a:solidFill>
                <a:latin typeface="Nunito Black"/>
                <a:ea typeface="Nunito Black"/>
                <a:cs typeface="Nunito Black"/>
                <a:sym typeface="Nunito Black"/>
              </a:rPr>
              <a:t>SO YOU BECOME THE SIGNAL</a:t>
            </a:r>
            <a:endParaRPr sz="1800">
              <a:latin typeface="Nunito Black"/>
              <a:ea typeface="Nunito Black"/>
              <a:cs typeface="Nunito Black"/>
              <a:sym typeface="Nunito Black"/>
            </a:endParaRPr>
          </a:p>
        </p:txBody>
      </p:sp>
      <p:sp>
        <p:nvSpPr>
          <p:cNvPr id="255" name="Google Shape;255;p8"/>
          <p:cNvSpPr/>
          <p:nvPr/>
        </p:nvSpPr>
        <p:spPr>
          <a:xfrm>
            <a:off x="8251480" y="2969184"/>
            <a:ext cx="3065100" cy="93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80"/>
              <a:buFont typeface="Nunito"/>
              <a:buNone/>
            </a:pPr>
            <a:r>
              <a:rPr b="0" i="0" lang="en-US" sz="1180" u="none" cap="none" strike="noStrike">
                <a:solidFill>
                  <a:srgbClr val="5D2707"/>
                </a:solidFill>
                <a:latin typeface="Nunito"/>
                <a:ea typeface="Nunito"/>
                <a:cs typeface="Nunito"/>
                <a:sym typeface="Nunito"/>
              </a:rPr>
              <a:t>Not with prizes. With frequency. A brain that cannot hold a distant reward can absolutely use a near one — and near means minutes, not marking periods.</a:t>
            </a:r>
            <a:endParaRPr sz="1500"/>
          </a:p>
        </p:txBody>
      </p:sp>
      <p:sp>
        <p:nvSpPr>
          <p:cNvPr id="256" name="Google Shape;256;p8"/>
          <p:cNvSpPr/>
          <p:nvPr/>
        </p:nvSpPr>
        <p:spPr>
          <a:xfrm>
            <a:off x="548650" y="4154128"/>
            <a:ext cx="11064300" cy="999900"/>
          </a:xfrm>
          <a:prstGeom prst="roundRect">
            <a:avLst>
              <a:gd fmla="val 6000" name="adj"/>
            </a:avLst>
          </a:prstGeom>
          <a:solidFill>
            <a:srgbClr val="5947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8"/>
          <p:cNvSpPr/>
          <p:nvPr/>
        </p:nvSpPr>
        <p:spPr>
          <a:xfrm>
            <a:off x="848650" y="4245826"/>
            <a:ext cx="10464300" cy="3927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500"/>
              <a:buFont typeface="Nunito"/>
              <a:buNone/>
            </a:pPr>
            <a:r>
              <a:rPr b="1" i="0" lang="en-US" sz="1800" u="none" cap="none" strike="noStrike">
                <a:solidFill>
                  <a:srgbClr val="FFFFFF"/>
                </a:solidFill>
                <a:latin typeface="Nunito"/>
                <a:ea typeface="Nunito"/>
                <a:cs typeface="Nunito"/>
                <a:sym typeface="Nunito"/>
              </a:rPr>
              <a:t>You already have the schedule. It is the check-in loop.</a:t>
            </a:r>
            <a:endParaRPr sz="1700"/>
          </a:p>
        </p:txBody>
      </p:sp>
      <p:sp>
        <p:nvSpPr>
          <p:cNvPr id="258" name="Google Shape;258;p8"/>
          <p:cNvSpPr/>
          <p:nvPr/>
        </p:nvSpPr>
        <p:spPr>
          <a:xfrm>
            <a:off x="848640" y="4520549"/>
            <a:ext cx="10464300" cy="62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DCD6FA"/>
              </a:buClr>
              <a:buSzPts val="1100"/>
              <a:buFont typeface="Nunito"/>
              <a:buNone/>
            </a:pPr>
            <a:r>
              <a:rPr b="1" i="0" lang="en-US" sz="1200" u="none" cap="none" strike="noStrike">
                <a:solidFill>
                  <a:srgbClr val="DCD6FA"/>
                </a:solidFill>
                <a:latin typeface="Nunito"/>
                <a:ea typeface="Nunito"/>
                <a:cs typeface="Nunito"/>
                <a:sym typeface="Nunito"/>
              </a:rPr>
              <a:t>Every 5–8 minutes you are already walking past his desk. That is the reinforcement schedule. You do not have to build it — you have to say something when you get there.</a:t>
            </a:r>
            <a:endParaRPr sz="1500"/>
          </a:p>
        </p:txBody>
      </p:sp>
      <p:sp>
        <p:nvSpPr>
          <p:cNvPr id="259" name="Google Shape;259;p8"/>
          <p:cNvSpPr/>
          <p:nvPr/>
        </p:nvSpPr>
        <p:spPr>
          <a:xfrm>
            <a:off x="568821" y="5296061"/>
            <a:ext cx="69900" cy="509700"/>
          </a:xfrm>
          <a:prstGeom prst="rect">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8"/>
          <p:cNvSpPr/>
          <p:nvPr/>
        </p:nvSpPr>
        <p:spPr>
          <a:xfrm>
            <a:off x="748811" y="5316222"/>
            <a:ext cx="5000100" cy="24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950"/>
              <a:buFont typeface="Nunito"/>
              <a:buNone/>
            </a:pPr>
            <a:r>
              <a:rPr i="0" lang="en-US" sz="1450" u="none" cap="none" strike="noStrike">
                <a:solidFill>
                  <a:srgbClr val="1C7C6C"/>
                </a:solidFill>
                <a:latin typeface="Nunito ExtraBold"/>
                <a:ea typeface="Nunito ExtraBold"/>
                <a:cs typeface="Nunito ExtraBold"/>
                <a:sym typeface="Nunito ExtraBold"/>
              </a:rPr>
              <a:t>SAY THIS — two seconds, at the desk</a:t>
            </a:r>
            <a:endParaRPr sz="1900">
              <a:latin typeface="Nunito ExtraBold"/>
              <a:ea typeface="Nunito ExtraBold"/>
              <a:cs typeface="Nunito ExtraBold"/>
              <a:sym typeface="Nunito ExtraBold"/>
            </a:endParaRPr>
          </a:p>
        </p:txBody>
      </p:sp>
      <p:sp>
        <p:nvSpPr>
          <p:cNvPr id="261" name="Google Shape;261;p8"/>
          <p:cNvSpPr/>
          <p:nvPr/>
        </p:nvSpPr>
        <p:spPr>
          <a:xfrm>
            <a:off x="748821" y="5521733"/>
            <a:ext cx="5534700" cy="354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80"/>
              <a:buFont typeface="Nunito"/>
              <a:buNone/>
            </a:pPr>
            <a:r>
              <a:rPr b="0" i="0" lang="en-US" sz="1180" u="none" cap="none" strike="noStrike">
                <a:solidFill>
                  <a:srgbClr val="5D2707"/>
                </a:solidFill>
                <a:latin typeface="Nunito"/>
                <a:ea typeface="Nunito"/>
                <a:cs typeface="Nunito"/>
                <a:sym typeface="Nunito"/>
              </a:rPr>
              <a:t>“You got the first four done.”  Name what was DONE. Information, not applause.</a:t>
            </a:r>
            <a:endParaRPr sz="1500"/>
          </a:p>
        </p:txBody>
      </p:sp>
      <p:sp>
        <p:nvSpPr>
          <p:cNvPr id="262" name="Google Shape;262;p8"/>
          <p:cNvSpPr/>
          <p:nvPr/>
        </p:nvSpPr>
        <p:spPr>
          <a:xfrm>
            <a:off x="6537146" y="5296061"/>
            <a:ext cx="69900" cy="509700"/>
          </a:xfrm>
          <a:prstGeom prst="rect">
            <a:avLst/>
          </a:prstGeom>
          <a:solidFill>
            <a:srgbClr val="E63A8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8"/>
          <p:cNvSpPr/>
          <p:nvPr/>
        </p:nvSpPr>
        <p:spPr>
          <a:xfrm>
            <a:off x="6717135" y="5316222"/>
            <a:ext cx="5000100" cy="24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E63A89"/>
              </a:buClr>
              <a:buSzPts val="950"/>
              <a:buFont typeface="Nunito"/>
              <a:buNone/>
            </a:pPr>
            <a:r>
              <a:rPr i="0" lang="en-US" sz="1450" u="none" cap="none" strike="noStrike">
                <a:solidFill>
                  <a:srgbClr val="E63A89"/>
                </a:solidFill>
                <a:latin typeface="Nunito ExtraBold"/>
                <a:ea typeface="Nunito ExtraBold"/>
                <a:cs typeface="Nunito ExtraBold"/>
                <a:sym typeface="Nunito ExtraBold"/>
              </a:rPr>
              <a:t>NOT THIS</a:t>
            </a:r>
            <a:endParaRPr sz="1900">
              <a:latin typeface="Nunito ExtraBold"/>
              <a:ea typeface="Nunito ExtraBold"/>
              <a:cs typeface="Nunito ExtraBold"/>
              <a:sym typeface="Nunito ExtraBold"/>
            </a:endParaRPr>
          </a:p>
        </p:txBody>
      </p:sp>
      <p:sp>
        <p:nvSpPr>
          <p:cNvPr id="264" name="Google Shape;264;p8"/>
          <p:cNvSpPr/>
          <p:nvPr/>
        </p:nvSpPr>
        <p:spPr>
          <a:xfrm>
            <a:off x="6717135" y="5548733"/>
            <a:ext cx="5000100" cy="30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80"/>
              <a:buFont typeface="Nunito"/>
              <a:buNone/>
            </a:pPr>
            <a:r>
              <a:rPr b="0" i="0" lang="en-US" sz="1180" u="none" cap="none" strike="noStrike">
                <a:solidFill>
                  <a:srgbClr val="5D2707"/>
                </a:solidFill>
                <a:latin typeface="Nunito"/>
                <a:ea typeface="Nunito"/>
                <a:cs typeface="Nunito"/>
                <a:sym typeface="Nunito"/>
              </a:rPr>
              <a:t>Tokens · treasure box · name charts · anything he has to cash in later.</a:t>
            </a:r>
            <a:endParaRPr sz="1500"/>
          </a:p>
        </p:txBody>
      </p:sp>
      <p:grpSp>
        <p:nvGrpSpPr>
          <p:cNvPr id="265" name="Google Shape;265;p8"/>
          <p:cNvGrpSpPr/>
          <p:nvPr/>
        </p:nvGrpSpPr>
        <p:grpSpPr>
          <a:xfrm>
            <a:off x="311700" y="6246124"/>
            <a:ext cx="1400100" cy="300000"/>
            <a:chOff x="548650" y="6295025"/>
            <a:chExt cx="1400100" cy="300000"/>
          </a:xfrm>
        </p:grpSpPr>
        <p:sp>
          <p:nvSpPr>
            <p:cNvPr id="266" name="Google Shape;266;p8"/>
            <p:cNvSpPr/>
            <p:nvPr/>
          </p:nvSpPr>
          <p:spPr>
            <a:xfrm>
              <a:off x="548650" y="6295025"/>
              <a:ext cx="1400100" cy="300000"/>
            </a:xfrm>
            <a:prstGeom prst="roundRect">
              <a:avLst>
                <a:gd fmla="val 25000" name="adj"/>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p>
          </p:txBody>
        </p:sp>
        <p:sp>
          <p:nvSpPr>
            <p:cNvPr id="267" name="Google Shape;267;p8"/>
            <p:cNvSpPr/>
            <p:nvPr/>
          </p:nvSpPr>
          <p:spPr>
            <a:xfrm>
              <a:off x="632350" y="6329950"/>
              <a:ext cx="1232700" cy="200100"/>
            </a:xfrm>
            <a:prstGeom prst="rect">
              <a:avLst/>
            </a:prstGeom>
            <a:solidFill>
              <a:srgbClr val="1C7C6C"/>
            </a:solid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850"/>
                <a:buFont typeface="Nunito"/>
                <a:buNone/>
              </a:pPr>
              <a:r>
                <a:rPr b="1" i="0" lang="en-US" sz="1350" u="none" cap="none" strike="noStrike">
                  <a:solidFill>
                    <a:srgbClr val="FFFFFF"/>
                  </a:solidFill>
                  <a:latin typeface="Nunito"/>
                  <a:ea typeface="Nunito"/>
                  <a:cs typeface="Nunito"/>
                  <a:sym typeface="Nunito"/>
                </a:rPr>
                <a:t>barbersped.org</a:t>
              </a:r>
              <a:endParaRPr b="1" sz="1900"/>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E6E6">
            <a:alpha val="89999"/>
          </a:srgbClr>
        </a:solidFill>
      </p:bgPr>
    </p:bg>
    <p:spTree>
      <p:nvGrpSpPr>
        <p:cNvPr id="271" name="Shape 271"/>
        <p:cNvGrpSpPr/>
        <p:nvPr/>
      </p:nvGrpSpPr>
      <p:grpSpPr>
        <a:xfrm>
          <a:off x="0" y="0"/>
          <a:ext cx="0" cy="0"/>
          <a:chOff x="0" y="0"/>
          <a:chExt cx="0" cy="0"/>
        </a:xfrm>
      </p:grpSpPr>
      <p:sp>
        <p:nvSpPr>
          <p:cNvPr id="272" name="Google Shape;272;p9"/>
          <p:cNvSpPr/>
          <p:nvPr/>
        </p:nvSpPr>
        <p:spPr>
          <a:xfrm>
            <a:off x="548640" y="560000"/>
            <a:ext cx="11064240" cy="26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1000"/>
              <a:buFont typeface="Nunito"/>
              <a:buNone/>
            </a:pPr>
            <a:r>
              <a:rPr b="1" i="0" lang="en-US" sz="1200" u="none" cap="none" strike="noStrike">
                <a:solidFill>
                  <a:srgbClr val="1C7C6C"/>
                </a:solidFill>
                <a:latin typeface="Nunito"/>
                <a:ea typeface="Nunito"/>
                <a:cs typeface="Nunito"/>
                <a:sym typeface="Nunito"/>
              </a:rPr>
              <a:t>WHAT JUST HAPPENED IN THAT ROOM</a:t>
            </a:r>
            <a:endParaRPr sz="1600"/>
          </a:p>
        </p:txBody>
      </p:sp>
      <p:sp>
        <p:nvSpPr>
          <p:cNvPr id="273" name="Google Shape;273;p9"/>
          <p:cNvSpPr/>
          <p:nvPr/>
        </p:nvSpPr>
        <p:spPr>
          <a:xfrm>
            <a:off x="548640" y="900000"/>
            <a:ext cx="10064240" cy="100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2600"/>
              <a:buFont typeface="Nunito"/>
              <a:buNone/>
            </a:pPr>
            <a:r>
              <a:rPr i="0" lang="en-US" sz="3000" u="none" cap="none" strike="noStrike">
                <a:solidFill>
                  <a:srgbClr val="254E3F"/>
                </a:solidFill>
                <a:latin typeface="Nunito Black"/>
                <a:ea typeface="Nunito Black"/>
                <a:cs typeface="Nunito Black"/>
                <a:sym typeface="Nunito Black"/>
              </a:rPr>
              <a:t>You didn't accommodate six students. You changed one room.</a:t>
            </a:r>
            <a:endParaRPr sz="3000">
              <a:latin typeface="Nunito Black"/>
              <a:ea typeface="Nunito Black"/>
              <a:cs typeface="Nunito Black"/>
              <a:sym typeface="Nunito Black"/>
            </a:endParaRPr>
          </a:p>
        </p:txBody>
      </p:sp>
      <p:sp>
        <p:nvSpPr>
          <p:cNvPr id="274" name="Google Shape;274;p9"/>
          <p:cNvSpPr/>
          <p:nvPr/>
        </p:nvSpPr>
        <p:spPr>
          <a:xfrm>
            <a:off x="548650" y="2142450"/>
            <a:ext cx="5257800" cy="1616100"/>
          </a:xfrm>
          <a:prstGeom prst="roundRect">
            <a:avLst>
              <a:gd fmla="val 6000" name="adj"/>
            </a:avLst>
          </a:prstGeom>
          <a:solidFill>
            <a:srgbClr val="EFEDE4"/>
          </a:solidFill>
          <a:ln cap="flat" cmpd="sng" w="12700">
            <a:solidFill>
              <a:srgbClr val="DDD9C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275" name="Google Shape;275;p9"/>
          <p:cNvSpPr/>
          <p:nvPr/>
        </p:nvSpPr>
        <p:spPr>
          <a:xfrm>
            <a:off x="548640" y="2142457"/>
            <a:ext cx="5257800" cy="60000"/>
          </a:xfrm>
          <a:prstGeom prst="rect">
            <a:avLst/>
          </a:prstGeom>
          <a:solidFill>
            <a:srgbClr val="8A7A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276" name="Google Shape;276;p9"/>
          <p:cNvSpPr/>
          <p:nvPr/>
        </p:nvSpPr>
        <p:spPr>
          <a:xfrm>
            <a:off x="822960" y="2332457"/>
            <a:ext cx="4709100" cy="24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7A66"/>
              </a:buClr>
              <a:buSzPts val="950"/>
              <a:buFont typeface="Nunito"/>
              <a:buNone/>
            </a:pPr>
            <a:r>
              <a:rPr i="0" lang="en-US" sz="1150" u="none" cap="none" strike="noStrike">
                <a:solidFill>
                  <a:srgbClr val="8A7A66"/>
                </a:solidFill>
                <a:latin typeface="Nunito ExtraBold"/>
                <a:ea typeface="Nunito ExtraBold"/>
                <a:cs typeface="Nunito ExtraBold"/>
                <a:sym typeface="Nunito ExtraBold"/>
              </a:rPr>
              <a:t>WHAT DID NOT HAPPEN</a:t>
            </a:r>
            <a:endParaRPr sz="1600">
              <a:latin typeface="Nunito ExtraBold"/>
              <a:ea typeface="Nunito ExtraBold"/>
              <a:cs typeface="Nunito ExtraBold"/>
              <a:sym typeface="Nunito ExtraBold"/>
            </a:endParaRPr>
          </a:p>
        </p:txBody>
      </p:sp>
      <p:sp>
        <p:nvSpPr>
          <p:cNvPr id="277" name="Google Shape;277;p9"/>
          <p:cNvSpPr/>
          <p:nvPr/>
        </p:nvSpPr>
        <p:spPr>
          <a:xfrm>
            <a:off x="822960" y="2588873"/>
            <a:ext cx="4709100" cy="30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600"/>
              <a:buFont typeface="Nunito"/>
              <a:buNone/>
            </a:pPr>
            <a:r>
              <a:rPr i="0" lang="en-US" sz="1800" u="none" cap="none" strike="noStrike">
                <a:solidFill>
                  <a:srgbClr val="254E3F"/>
                </a:solidFill>
                <a:latin typeface="Nunito Black"/>
                <a:ea typeface="Nunito Black"/>
                <a:cs typeface="Nunito Black"/>
                <a:sym typeface="Nunito Black"/>
              </a:rPr>
              <a:t>The dyslexia did not go away.</a:t>
            </a:r>
            <a:endParaRPr sz="1600">
              <a:latin typeface="Nunito Black"/>
              <a:ea typeface="Nunito Black"/>
              <a:cs typeface="Nunito Black"/>
              <a:sym typeface="Nunito Black"/>
            </a:endParaRPr>
          </a:p>
        </p:txBody>
      </p:sp>
      <p:sp>
        <p:nvSpPr>
          <p:cNvPr id="278" name="Google Shape;278;p9"/>
          <p:cNvSpPr/>
          <p:nvPr/>
        </p:nvSpPr>
        <p:spPr>
          <a:xfrm>
            <a:off x="822960" y="2983590"/>
            <a:ext cx="4709100" cy="56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80"/>
              <a:buFont typeface="Nunito"/>
              <a:buNone/>
            </a:pPr>
            <a:r>
              <a:rPr b="0" i="0" lang="en-US" sz="1280" u="none" cap="none" strike="noStrike">
                <a:solidFill>
                  <a:srgbClr val="5D2707"/>
                </a:solidFill>
                <a:latin typeface="Nunito"/>
                <a:ea typeface="Nunito"/>
                <a:cs typeface="Nunito"/>
                <a:sym typeface="Nunito"/>
              </a:rPr>
              <a:t>Neither did the ADHD. Neither did the working-memory impairment. Those are real, measurable, and still there in June. Nobody is claiming otherwise.</a:t>
            </a:r>
            <a:endParaRPr sz="1600"/>
          </a:p>
        </p:txBody>
      </p:sp>
      <p:sp>
        <p:nvSpPr>
          <p:cNvPr id="279" name="Google Shape;279;p9"/>
          <p:cNvSpPr/>
          <p:nvPr/>
        </p:nvSpPr>
        <p:spPr>
          <a:xfrm>
            <a:off x="6355082" y="2142450"/>
            <a:ext cx="5257800" cy="1616100"/>
          </a:xfrm>
          <a:prstGeom prst="roundRect">
            <a:avLst>
              <a:gd fmla="val 6000" name="adj"/>
            </a:avLst>
          </a:prstGeom>
          <a:solidFill>
            <a:srgbClr val="E9F0EC"/>
          </a:solidFill>
          <a:ln cap="flat" cmpd="sng" w="12700">
            <a:solidFill>
              <a:srgbClr val="C9DCD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280" name="Google Shape;280;p9"/>
          <p:cNvSpPr/>
          <p:nvPr/>
        </p:nvSpPr>
        <p:spPr>
          <a:xfrm>
            <a:off x="6355080" y="2142457"/>
            <a:ext cx="5257800" cy="60000"/>
          </a:xfrm>
          <a:prstGeom prst="rect">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281" name="Google Shape;281;p9"/>
          <p:cNvSpPr/>
          <p:nvPr/>
        </p:nvSpPr>
        <p:spPr>
          <a:xfrm>
            <a:off x="6629400" y="2332457"/>
            <a:ext cx="4709100" cy="24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7C6C"/>
              </a:buClr>
              <a:buSzPts val="950"/>
              <a:buFont typeface="Nunito"/>
              <a:buNone/>
            </a:pPr>
            <a:r>
              <a:rPr i="0" lang="en-US" sz="1150" u="none" cap="none" strike="noStrike">
                <a:solidFill>
                  <a:srgbClr val="1C7C6C"/>
                </a:solidFill>
                <a:latin typeface="Nunito ExtraBold"/>
                <a:ea typeface="Nunito ExtraBold"/>
                <a:cs typeface="Nunito ExtraBold"/>
                <a:sym typeface="Nunito ExtraBold"/>
              </a:rPr>
              <a:t>WHAT DID HAPPEN</a:t>
            </a:r>
            <a:endParaRPr sz="1600">
              <a:latin typeface="Nunito ExtraBold"/>
              <a:ea typeface="Nunito ExtraBold"/>
              <a:cs typeface="Nunito ExtraBold"/>
              <a:sym typeface="Nunito ExtraBold"/>
            </a:endParaRPr>
          </a:p>
        </p:txBody>
      </p:sp>
      <p:sp>
        <p:nvSpPr>
          <p:cNvPr id="282" name="Google Shape;282;p9"/>
          <p:cNvSpPr/>
          <p:nvPr/>
        </p:nvSpPr>
        <p:spPr>
          <a:xfrm>
            <a:off x="6629400" y="2588873"/>
            <a:ext cx="4709100" cy="30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254E3F"/>
              </a:buClr>
              <a:buSzPts val="1600"/>
              <a:buFont typeface="Nunito"/>
              <a:buNone/>
            </a:pPr>
            <a:r>
              <a:rPr i="0" lang="en-US" sz="1800" u="none" cap="none" strike="noStrike">
                <a:solidFill>
                  <a:srgbClr val="254E3F"/>
                </a:solidFill>
                <a:latin typeface="Nunito Black"/>
                <a:ea typeface="Nunito Black"/>
                <a:cs typeface="Nunito Black"/>
                <a:sym typeface="Nunito Black"/>
              </a:rPr>
              <a:t>The room stopped producing failure.</a:t>
            </a:r>
            <a:endParaRPr sz="1600">
              <a:latin typeface="Nunito Black"/>
              <a:ea typeface="Nunito Black"/>
              <a:cs typeface="Nunito Black"/>
              <a:sym typeface="Nunito Black"/>
            </a:endParaRPr>
          </a:p>
        </p:txBody>
      </p:sp>
      <p:sp>
        <p:nvSpPr>
          <p:cNvPr id="283" name="Google Shape;283;p9"/>
          <p:cNvSpPr/>
          <p:nvPr/>
        </p:nvSpPr>
        <p:spPr>
          <a:xfrm>
            <a:off x="6629400" y="2983590"/>
            <a:ext cx="4709100" cy="56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5D2707"/>
              </a:buClr>
              <a:buSzPts val="1080"/>
              <a:buFont typeface="Nunito"/>
              <a:buNone/>
            </a:pPr>
            <a:r>
              <a:rPr b="0" i="0" lang="en-US" sz="1280" u="none" cap="none" strike="noStrike">
                <a:solidFill>
                  <a:srgbClr val="5D2707"/>
                </a:solidFill>
                <a:latin typeface="Nunito"/>
                <a:ea typeface="Nunito"/>
                <a:cs typeface="Nunito"/>
                <a:sym typeface="Nunito"/>
              </a:rPr>
              <a:t>The demands the environment placed on executive function dropped below the level where impairment turns into failure. Same child. Same impairment. Different outcome.</a:t>
            </a:r>
            <a:endParaRPr sz="1600"/>
          </a:p>
        </p:txBody>
      </p:sp>
      <p:sp>
        <p:nvSpPr>
          <p:cNvPr id="284" name="Google Shape;284;p9"/>
          <p:cNvSpPr/>
          <p:nvPr/>
        </p:nvSpPr>
        <p:spPr>
          <a:xfrm>
            <a:off x="548640" y="4096983"/>
            <a:ext cx="11064300" cy="1200000"/>
          </a:xfrm>
          <a:prstGeom prst="roundRect">
            <a:avLst>
              <a:gd fmla="val 6000" name="adj"/>
            </a:avLst>
          </a:prstGeom>
          <a:solidFill>
            <a:srgbClr val="254E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600"/>
          </a:p>
        </p:txBody>
      </p:sp>
      <p:sp>
        <p:nvSpPr>
          <p:cNvPr id="285" name="Google Shape;285;p9"/>
          <p:cNvSpPr/>
          <p:nvPr/>
        </p:nvSpPr>
        <p:spPr>
          <a:xfrm>
            <a:off x="848640" y="4146437"/>
            <a:ext cx="10464300" cy="62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FFFFFF"/>
              </a:buClr>
              <a:buSzPts val="1450"/>
              <a:buFont typeface="Nunito"/>
              <a:buNone/>
            </a:pPr>
            <a:r>
              <a:rPr b="1" i="0" lang="en-US" sz="1850" u="none" cap="none" strike="noStrike">
                <a:solidFill>
                  <a:srgbClr val="FFFFFF"/>
                </a:solidFill>
                <a:latin typeface="Nunito"/>
                <a:ea typeface="Nunito"/>
                <a:cs typeface="Nunito"/>
                <a:sym typeface="Nunito"/>
              </a:rPr>
              <a:t>The impairment is in the child. The disability is in the gap between the child and the room.</a:t>
            </a:r>
            <a:endParaRPr sz="1800"/>
          </a:p>
        </p:txBody>
      </p:sp>
      <p:sp>
        <p:nvSpPr>
          <p:cNvPr id="286" name="Google Shape;286;p9"/>
          <p:cNvSpPr/>
          <p:nvPr/>
        </p:nvSpPr>
        <p:spPr>
          <a:xfrm>
            <a:off x="848640" y="4566423"/>
            <a:ext cx="10464300" cy="6201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1CC4A3"/>
              </a:buClr>
              <a:buSzPts val="1100"/>
              <a:buFont typeface="Nunito"/>
              <a:buNone/>
            </a:pPr>
            <a:r>
              <a:rPr b="1" i="0" lang="en-US" sz="1300" u="none" cap="none" strike="noStrike">
                <a:solidFill>
                  <a:srgbClr val="1CC4A3"/>
                </a:solidFill>
                <a:latin typeface="Nunito"/>
                <a:ea typeface="Nunito"/>
                <a:cs typeface="Nunito"/>
                <a:sym typeface="Nunito"/>
              </a:rPr>
              <a:t>“Child with a disability” means a child with [an impairment] and who, by reason thereof, NEEDS special education. Two prongs. The impairment alone is not the disability — the need is. And need is a fact about the child in a setting.</a:t>
            </a:r>
            <a:endParaRPr sz="1600"/>
          </a:p>
        </p:txBody>
      </p:sp>
      <p:sp>
        <p:nvSpPr>
          <p:cNvPr id="287" name="Google Shape;287;p9"/>
          <p:cNvSpPr/>
          <p:nvPr/>
        </p:nvSpPr>
        <p:spPr>
          <a:xfrm>
            <a:off x="548640" y="5471700"/>
            <a:ext cx="11064300" cy="2199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Clr>
                <a:srgbClr val="8A7A66"/>
              </a:buClr>
              <a:buSzPts val="850"/>
              <a:buFont typeface="Nunito"/>
              <a:buNone/>
            </a:pPr>
            <a:r>
              <a:rPr b="0" i="0" lang="en-US" sz="1050" u="none" cap="none" strike="noStrike">
                <a:solidFill>
                  <a:srgbClr val="8A7A66"/>
                </a:solidFill>
                <a:latin typeface="Nunito"/>
                <a:ea typeface="Nunito"/>
                <a:cs typeface="Nunito"/>
                <a:sym typeface="Nunito"/>
              </a:rPr>
              <a:t>20 U.S.C. § 1401(3)(A), Individuals with Disabilities Education Act.</a:t>
            </a:r>
            <a:endParaRPr sz="1600"/>
          </a:p>
        </p:txBody>
      </p:sp>
      <p:grpSp>
        <p:nvGrpSpPr>
          <p:cNvPr id="288" name="Google Shape;288;p9"/>
          <p:cNvGrpSpPr/>
          <p:nvPr/>
        </p:nvGrpSpPr>
        <p:grpSpPr>
          <a:xfrm>
            <a:off x="311700" y="6246124"/>
            <a:ext cx="1400100" cy="300000"/>
            <a:chOff x="548650" y="6295025"/>
            <a:chExt cx="1400100" cy="300000"/>
          </a:xfrm>
        </p:grpSpPr>
        <p:sp>
          <p:nvSpPr>
            <p:cNvPr id="289" name="Google Shape;289;p9"/>
            <p:cNvSpPr/>
            <p:nvPr/>
          </p:nvSpPr>
          <p:spPr>
            <a:xfrm>
              <a:off x="548650" y="6295025"/>
              <a:ext cx="1400100" cy="300000"/>
            </a:xfrm>
            <a:prstGeom prst="roundRect">
              <a:avLst>
                <a:gd fmla="val 25000" name="adj"/>
              </a:avLst>
            </a:prstGeom>
            <a:solidFill>
              <a:srgbClr val="1C7C6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800"/>
            </a:p>
          </p:txBody>
        </p:sp>
        <p:sp>
          <p:nvSpPr>
            <p:cNvPr id="290" name="Google Shape;290;p9"/>
            <p:cNvSpPr/>
            <p:nvPr/>
          </p:nvSpPr>
          <p:spPr>
            <a:xfrm>
              <a:off x="632350" y="6329950"/>
              <a:ext cx="1232700" cy="200100"/>
            </a:xfrm>
            <a:prstGeom prst="rect">
              <a:avLst/>
            </a:prstGeom>
            <a:solidFill>
              <a:srgbClr val="1C7C6C"/>
            </a:solid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850"/>
                <a:buFont typeface="Nunito"/>
                <a:buNone/>
              </a:pPr>
              <a:r>
                <a:rPr b="1" i="0" lang="en-US" sz="1350" u="none" cap="none" strike="noStrike">
                  <a:solidFill>
                    <a:srgbClr val="FFFFFF"/>
                  </a:solidFill>
                  <a:latin typeface="Nunito"/>
                  <a:ea typeface="Nunito"/>
                  <a:cs typeface="Nunito"/>
                  <a:sym typeface="Nunito"/>
                </a:rPr>
                <a:t>barbersped.org</a:t>
              </a:r>
              <a:endParaRPr b="1" sz="1900"/>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2026-07-12T02:30:40Z</dcterms:created>
  <dc:creator>Barber Sped Hub</dc:creator>
</cp:coreProperties>
</file>